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62" r:id="rId3"/>
    <p:sldId id="258" r:id="rId4"/>
    <p:sldId id="265" r:id="rId5"/>
    <p:sldId id="266" r:id="rId6"/>
    <p:sldId id="259" r:id="rId7"/>
    <p:sldId id="263" r:id="rId8"/>
    <p:sldId id="257" r:id="rId9"/>
  </p:sldIdLst>
  <p:sldSz cx="9144000" cy="5143500" type="screen16x9"/>
  <p:notesSz cx="6858000" cy="9144000"/>
  <p:embeddedFontLst>
    <p:embeddedFont>
      <p:font typeface="Montserrat" panose="020B0604020202020204" charset="0"/>
      <p:regular r:id="rId11"/>
      <p:bold r:id="rId12"/>
      <p:italic r:id="rId13"/>
      <p:boldItalic r:id="rId14"/>
    </p:embeddedFont>
    <p:embeddedFont>
      <p:font typeface="Oswald" panose="020B0604020202020204" charset="0"/>
      <p:regular r:id="rId15"/>
      <p:bold r:id="rId16"/>
    </p:embeddedFont>
    <p:embeddedFont>
      <p:font typeface="Playfair Display"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00" autoAdjust="0"/>
  </p:normalViewPr>
  <p:slideViewPr>
    <p:cSldViewPr snapToGrid="0">
      <p:cViewPr varScale="1">
        <p:scale>
          <a:sx n="51" d="100"/>
          <a:sy n="51" d="100"/>
        </p:scale>
        <p:origin x="92"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1 min/@min 0</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Hello, and welcome!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My name is Rebecca Lord Gomez and I am the Director of Education and Recreation for the Mashantucket Pequot Tribal Nation. Prior to my work at Mashantucket, I served as the Director of Middle School History for Uncommon Schools, a large charter school network centered in the New York City area.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Today, </a:t>
            </a:r>
            <a:r>
              <a:rPr lang="en-US" dirty="0"/>
              <a:t>I’m excited to spend a short time digging into one of the most important aspects of history instruction: sourcing. Together, we’ll engage in an exercise to help us consider best practices for teaching about bias in sourcing to help develop critical disciplinary thinking skills in our young historians.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a29c2e255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a29c2e25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 min/@min </a:t>
            </a:r>
            <a:r>
              <a:rPr lang="en-US" dirty="0"/>
              <a:t>1</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begin with an opening reflection. Take 1 minute to reflect on the following questions in your handout: READ QUESTIONS</a:t>
            </a:r>
            <a:endParaRPr dirty="0"/>
          </a:p>
          <a:p>
            <a:pPr marL="171450" lvl="0" indent="-171450" algn="l" rtl="0">
              <a:spcBef>
                <a:spcPts val="0"/>
              </a:spcBef>
              <a:spcAft>
                <a:spcPts val="0"/>
              </a:spcAft>
            </a:pPr>
            <a:r>
              <a:rPr lang="en-US" dirty="0"/>
              <a:t>1 min reflection</a:t>
            </a:r>
          </a:p>
          <a:p>
            <a:pPr marL="171450" lvl="0" indent="-171450" algn="l" rtl="0">
              <a:spcBef>
                <a:spcPts val="0"/>
              </a:spcBef>
              <a:spcAft>
                <a:spcPts val="0"/>
              </a:spcAft>
            </a:pPr>
            <a:r>
              <a:rPr lang="en-US" dirty="0"/>
              <a:t>1 min T&amp;T</a:t>
            </a:r>
          </a:p>
          <a:p>
            <a:pPr marL="171450" lvl="0" indent="-171450" algn="l" rtl="0">
              <a:spcBef>
                <a:spcPts val="0"/>
              </a:spcBef>
              <a:spcAft>
                <a:spcPts val="0"/>
              </a:spcAft>
            </a:pPr>
            <a:r>
              <a:rPr lang="en-US" dirty="0"/>
              <a:t>1 min SO</a:t>
            </a: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8a29c2e25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8a29c2e25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3 min/@min 4</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Thank you for sharing. We’re going to jump right into uncovering how to best teach about bias in sourcing by putting ourselves into the shoes of students in an upper middle school history class. In a moment, you’re going to read 2 sources that students could use to answer the inquiry prompt: </a:t>
            </a:r>
            <a:r>
              <a:rPr lang="en-US" b="1" dirty="0"/>
              <a:t>What really happened at the first Thanksgiving in 1621?</a:t>
            </a: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Before you read, I want to just introduce you to the 2 sources by reviewing their source lines. The first is READ. The second is READ.</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Before we begin, T&amp;T: </a:t>
            </a:r>
            <a:r>
              <a:rPr lang="en-US" b="1" dirty="0"/>
              <a:t>What do you hope students would notice about these sources?</a:t>
            </a:r>
          </a:p>
          <a:p>
            <a:pPr marL="171450" lvl="0" indent="-171450" algn="l" rtl="0">
              <a:spcBef>
                <a:spcPts val="0"/>
              </a:spcBef>
              <a:spcAft>
                <a:spcPts val="0"/>
              </a:spcAft>
            </a:pPr>
            <a:r>
              <a:rPr lang="en-US" b="0" dirty="0"/>
              <a:t>T&amp;T 1 min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8a29c2e25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8a29c2e25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11 min/@min 7</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Let’s go ahead and read the actual texts themselves. As you read, I want you to put on both your teacher hat and your student hat. Answer the following questions: READ</a:t>
            </a:r>
          </a:p>
          <a:p>
            <a:pPr marL="171450" lvl="0" indent="-171450" algn="l" rtl="0">
              <a:spcBef>
                <a:spcPts val="0"/>
              </a:spcBef>
              <a:spcAft>
                <a:spcPts val="0"/>
              </a:spcAft>
            </a:pPr>
            <a:r>
              <a:rPr lang="en-US" dirty="0"/>
              <a:t>10 min to read</a:t>
            </a:r>
            <a:endParaRPr dirty="0"/>
          </a:p>
        </p:txBody>
      </p:sp>
    </p:spTree>
    <p:extLst>
      <p:ext uri="{BB962C8B-B14F-4D97-AF65-F5344CB8AC3E}">
        <p14:creationId xmlns:p14="http://schemas.microsoft.com/office/powerpoint/2010/main" val="169766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8a29c2e25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8a29c2e25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9 min/@min 18</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have unpacked the source lines, read the documents and considered what questions you may ask your students about these sources. Let’s engage in a discussion. I’ve had with my kids about these texts.</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Based on document 1, what happened at the first Thanksgiving feast of 1621?</a:t>
            </a:r>
          </a:p>
          <a:p>
            <a:pPr marL="171450" lvl="0" indent="-171450" algn="l" rtl="0">
              <a:spcBef>
                <a:spcPts val="0"/>
              </a:spcBef>
              <a:spcAft>
                <a:spcPts val="0"/>
              </a:spcAft>
            </a:pPr>
            <a:r>
              <a:rPr lang="en-US" dirty="0"/>
              <a:t>What’s your evidence?</a:t>
            </a:r>
          </a:p>
          <a:p>
            <a:pPr marL="171450" lvl="0" indent="-171450" algn="l" rtl="0">
              <a:spcBef>
                <a:spcPts val="0"/>
              </a:spcBef>
              <a:spcAft>
                <a:spcPts val="0"/>
              </a:spcAft>
            </a:pPr>
            <a:r>
              <a:rPr lang="en-US" dirty="0"/>
              <a:t>Winslow was a Separatist, or Pilgrim. What impact might that have on his account of this event?</a:t>
            </a:r>
          </a:p>
          <a:p>
            <a:pPr marL="171450" lvl="0" indent="-171450" algn="l" rtl="0">
              <a:spcBef>
                <a:spcPts val="0"/>
              </a:spcBef>
              <a:spcAft>
                <a:spcPts val="0"/>
              </a:spcAft>
            </a:pPr>
            <a:r>
              <a:rPr lang="en-US" dirty="0"/>
              <a:t>Can we trust his perspective? Why or why not?</a:t>
            </a:r>
          </a:p>
          <a:p>
            <a:pPr marL="171450" lvl="0" indent="-171450" algn="l" rtl="0">
              <a:spcBef>
                <a:spcPts val="0"/>
              </a:spcBef>
              <a:spcAft>
                <a:spcPts val="0"/>
              </a:spcAft>
            </a:pPr>
            <a:r>
              <a:rPr lang="en-US" dirty="0"/>
              <a:t>In what ways does document 2 corroborate Winslow’s account in document 1?</a:t>
            </a:r>
          </a:p>
          <a:p>
            <a:pPr marL="171450" lvl="0" indent="-171450" algn="l" rtl="0">
              <a:spcBef>
                <a:spcPts val="0"/>
              </a:spcBef>
              <a:spcAft>
                <a:spcPts val="0"/>
              </a:spcAft>
            </a:pPr>
            <a:r>
              <a:rPr lang="en-US" dirty="0"/>
              <a:t>In what ways is document 2’s account different?</a:t>
            </a:r>
          </a:p>
          <a:p>
            <a:pPr marL="171450" lvl="0" indent="-171450" algn="l" rtl="0">
              <a:spcBef>
                <a:spcPts val="0"/>
              </a:spcBef>
              <a:spcAft>
                <a:spcPts val="0"/>
              </a:spcAft>
            </a:pPr>
            <a:r>
              <a:rPr lang="en-US" dirty="0"/>
              <a:t>How does sourcing come into play for document 2?</a:t>
            </a:r>
          </a:p>
          <a:p>
            <a:pPr marL="628650" lvl="1" indent="-171450" algn="l" rtl="0">
              <a:spcBef>
                <a:spcPts val="0"/>
              </a:spcBef>
              <a:spcAft>
                <a:spcPts val="0"/>
              </a:spcAft>
            </a:pPr>
            <a:r>
              <a:rPr lang="en-US" dirty="0"/>
              <a:t>Who wrote it? When was it written?</a:t>
            </a:r>
          </a:p>
          <a:p>
            <a:pPr marL="171450" lvl="0" indent="-171450" algn="l" rtl="0">
              <a:spcBef>
                <a:spcPts val="0"/>
              </a:spcBef>
              <a:spcAft>
                <a:spcPts val="0"/>
              </a:spcAft>
            </a:pPr>
            <a:r>
              <a:rPr lang="en-US" dirty="0"/>
              <a:t>Hm, I thought that primary sources are the most reliable. Agree or disagree?</a:t>
            </a:r>
          </a:p>
          <a:p>
            <a:pPr marL="628650" lvl="1" indent="-171450" algn="l" rtl="0">
              <a:spcBef>
                <a:spcPts val="0"/>
              </a:spcBef>
              <a:spcAft>
                <a:spcPts val="0"/>
              </a:spcAft>
            </a:pPr>
            <a:r>
              <a:rPr lang="en-US" dirty="0"/>
              <a:t>Why aren’t we reading a primary source from the Indigenous perspective from the 1620s?</a:t>
            </a:r>
          </a:p>
          <a:p>
            <a:pPr marL="171450" lvl="0" indent="-171450" algn="l" rtl="0">
              <a:spcBef>
                <a:spcPts val="0"/>
              </a:spcBef>
              <a:spcAft>
                <a:spcPts val="0"/>
              </a:spcAft>
            </a:pPr>
            <a:r>
              <a:rPr lang="en-US" dirty="0"/>
              <a:t>What is our key takeaway about sourcing today?</a:t>
            </a:r>
          </a:p>
          <a:p>
            <a:pPr marL="171450" lvl="0" indent="-171450" algn="l" rtl="0">
              <a:spcBef>
                <a:spcPts val="0"/>
              </a:spcBef>
              <a:spcAft>
                <a:spcPts val="0"/>
              </a:spcAft>
            </a:pPr>
            <a:r>
              <a:rPr lang="en-US" dirty="0"/>
              <a:t>Based on our reading and discussion, what actually happened during the first Thanksgiving feast in 1621?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scene!</a:t>
            </a:r>
          </a:p>
          <a:p>
            <a:pPr marL="171450" lvl="0" indent="-171450" algn="l" rtl="0">
              <a:spcBef>
                <a:spcPts val="0"/>
              </a:spcBef>
              <a:spcAft>
                <a:spcPts val="0"/>
              </a:spcAft>
            </a:pPr>
            <a:r>
              <a:rPr lang="en-US" dirty="0"/>
              <a:t>1 min T&amp;T</a:t>
            </a:r>
          </a:p>
          <a:p>
            <a:pPr marL="171450" lvl="0" indent="-171450" algn="l" rtl="0">
              <a:spcBef>
                <a:spcPts val="0"/>
              </a:spcBef>
              <a:spcAft>
                <a:spcPts val="0"/>
              </a:spcAft>
            </a:pPr>
            <a:r>
              <a:rPr lang="en-US" dirty="0"/>
              <a:t>2 min SO</a:t>
            </a:r>
          </a:p>
          <a:p>
            <a:pPr marL="171450" lvl="0" indent="-171450" algn="l" rtl="0">
              <a:spcBef>
                <a:spcPts val="0"/>
              </a:spcBef>
              <a:spcAft>
                <a:spcPts val="0"/>
              </a:spcAft>
            </a:pPr>
            <a:endParaRPr lang="en-US" dirty="0"/>
          </a:p>
        </p:txBody>
      </p:sp>
    </p:spTree>
    <p:extLst>
      <p:ext uri="{BB962C8B-B14F-4D97-AF65-F5344CB8AC3E}">
        <p14:creationId xmlns:p14="http://schemas.microsoft.com/office/powerpoint/2010/main" val="306126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8a29c2e25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8a29c2e25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min/@min 27</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You’ve pretty much named it all. Let’s put some common language to it.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 min/@min 28</a:t>
            </a:r>
          </a:p>
          <a:p>
            <a:pPr marL="158750" indent="0">
              <a:buNone/>
            </a:pPr>
            <a:endParaRPr lang="en-US" dirty="0"/>
          </a:p>
          <a:p>
            <a:pPr marL="158750" indent="0">
              <a:buNone/>
            </a:pPr>
            <a:r>
              <a:rPr lang="en-US" dirty="0"/>
              <a:t>And this brings us to our Core Idea of this session. READ</a:t>
            </a:r>
          </a:p>
        </p:txBody>
      </p:sp>
    </p:spTree>
    <p:extLst>
      <p:ext uri="{BB962C8B-B14F-4D97-AF65-F5344CB8AC3E}">
        <p14:creationId xmlns:p14="http://schemas.microsoft.com/office/powerpoint/2010/main" val="11267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8a29c2e25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8a29c2e25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1 min/@min 29</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I want to leave you with some key resources to support your working in helping our students to grow as historical thinkers and compassionate philosopher citizens. </a:t>
            </a: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000" dirty="0"/>
              <a:t>Analyzing Bias in Sources</a:t>
            </a:r>
            <a:endParaRPr sz="5000" dirty="0"/>
          </a:p>
        </p:txBody>
      </p:sp>
      <p:sp>
        <p:nvSpPr>
          <p:cNvPr id="59" name="Google Shape;59;p13"/>
          <p:cNvSpPr txBox="1">
            <a:spLocks noGrp="1"/>
          </p:cNvSpPr>
          <p:nvPr>
            <p:ph type="subTitle" idx="1"/>
          </p:nvPr>
        </p:nvSpPr>
        <p:spPr>
          <a:xfrm>
            <a:off x="344249" y="3550650"/>
            <a:ext cx="7132875" cy="577800"/>
          </a:xfrm>
          <a:prstGeom prst="rect">
            <a:avLst/>
          </a:prstGeom>
        </p:spPr>
        <p:txBody>
          <a:bodyPr spcFirstLastPara="1" wrap="square" lIns="91425" tIns="91425" rIns="91425" bIns="91425" anchor="ctr" anchorCtr="0">
            <a:normAutofit fontScale="70000" lnSpcReduction="20000"/>
          </a:bodyPr>
          <a:lstStyle/>
          <a:p>
            <a:pPr marL="0" lvl="0" indent="0" algn="l" rtl="0">
              <a:spcBef>
                <a:spcPts val="0"/>
              </a:spcBef>
              <a:spcAft>
                <a:spcPts val="0"/>
              </a:spcAft>
              <a:buNone/>
            </a:pPr>
            <a:r>
              <a:rPr lang="en-US" dirty="0"/>
              <a:t>Mashantucket Pequot Department of Education, Fall 2023</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279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highlight>
                  <a:schemeClr val="lt1"/>
                </a:highlight>
              </a:rPr>
              <a:t>Opening</a:t>
            </a:r>
            <a:r>
              <a:rPr lang="en" dirty="0">
                <a:highlight>
                  <a:schemeClr val="lt1"/>
                </a:highlight>
              </a:rPr>
              <a:t> Reflection</a:t>
            </a:r>
            <a:endParaRPr dirty="0">
              <a:highlight>
                <a:schemeClr val="lt1"/>
              </a:highlight>
            </a:endParaRPr>
          </a:p>
        </p:txBody>
      </p:sp>
      <p:sp>
        <p:nvSpPr>
          <p:cNvPr id="101" name="Google Shape;101;p19"/>
          <p:cNvSpPr txBox="1">
            <a:spLocks noGrp="1"/>
          </p:cNvSpPr>
          <p:nvPr>
            <p:ph type="body" idx="1"/>
          </p:nvPr>
        </p:nvSpPr>
        <p:spPr>
          <a:xfrm>
            <a:off x="311700" y="959250"/>
            <a:ext cx="8343000" cy="38370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US" sz="2200" dirty="0"/>
              <a:t>What do you look for when you source a document?</a:t>
            </a:r>
          </a:p>
          <a:p>
            <a:pPr marL="457200" lvl="0" indent="-368300" algn="l" rtl="0">
              <a:spcBef>
                <a:spcPts val="0"/>
              </a:spcBef>
              <a:spcAft>
                <a:spcPts val="0"/>
              </a:spcAft>
              <a:buSzPts val="2200"/>
              <a:buChar char="●"/>
            </a:pPr>
            <a:r>
              <a:rPr lang="en-US" sz="2200" dirty="0"/>
              <a:t>Why is it important to teach students about sourcing?</a:t>
            </a:r>
            <a:endParaRPr sz="2200" dirty="0"/>
          </a:p>
        </p:txBody>
      </p:sp>
      <p:pic>
        <p:nvPicPr>
          <p:cNvPr id="1026" name="Picture 2" descr="7 Ways to Find Amazing Reflections for Your Photo | Fstoppers">
            <a:extLst>
              <a:ext uri="{FF2B5EF4-FFF2-40B4-BE49-F238E27FC236}">
                <a16:creationId xmlns:a16="http://schemas.microsoft.com/office/drawing/2014/main" id="{54991866-2BE0-47FA-AC34-365AD0ED1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263788"/>
            <a:ext cx="9410700" cy="2879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71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highlight>
                  <a:schemeClr val="lt1"/>
                </a:highlight>
              </a:rPr>
              <a:t>See It: </a:t>
            </a:r>
            <a:r>
              <a:rPr lang="en-US" dirty="0">
                <a:highlight>
                  <a:schemeClr val="lt1"/>
                </a:highlight>
              </a:rPr>
              <a:t>Sourcing </a:t>
            </a:r>
            <a:endParaRPr dirty="0">
              <a:highlight>
                <a:schemeClr val="lt1"/>
              </a:highlight>
            </a:endParaRPr>
          </a:p>
        </p:txBody>
      </p:sp>
      <p:sp>
        <p:nvSpPr>
          <p:cNvPr id="71" name="Google Shape;71;p15"/>
          <p:cNvSpPr txBox="1">
            <a:spLocks noGrp="1"/>
          </p:cNvSpPr>
          <p:nvPr>
            <p:ph type="body" idx="1"/>
          </p:nvPr>
        </p:nvSpPr>
        <p:spPr>
          <a:xfrm>
            <a:off x="311700" y="967500"/>
            <a:ext cx="8394150" cy="3601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US" sz="2200" b="1" dirty="0"/>
              <a:t>Prompt: </a:t>
            </a:r>
            <a:r>
              <a:rPr lang="en-US" sz="2400" b="1" dirty="0"/>
              <a:t>What really happened at the first Thanksgiving in 1621?</a:t>
            </a:r>
          </a:p>
          <a:p>
            <a:pPr marL="0" lvl="0" indent="0" algn="l" rtl="0">
              <a:spcBef>
                <a:spcPts val="0"/>
              </a:spcBef>
              <a:spcAft>
                <a:spcPts val="0"/>
              </a:spcAft>
              <a:buNone/>
            </a:pPr>
            <a:endParaRPr lang="en-US" sz="2200" b="1" dirty="0"/>
          </a:p>
          <a:p>
            <a:pPr marL="0" indent="0">
              <a:buNone/>
            </a:pPr>
            <a:r>
              <a:rPr lang="en-US" sz="2200" b="1" dirty="0"/>
              <a:t>Source 1: </a:t>
            </a:r>
            <a:r>
              <a:rPr lang="en-US" sz="2200" dirty="0"/>
              <a:t>Edward Winslow, “A Relation or Journal of the Beginning and Proceedings of the English Plantation Settled at Plymouth in New England,” </a:t>
            </a:r>
            <a:r>
              <a:rPr lang="en-US" sz="2200" i="1" dirty="0" err="1"/>
              <a:t>Mourt’s</a:t>
            </a:r>
            <a:r>
              <a:rPr lang="en-US" sz="2200" i="1" dirty="0"/>
              <a:t> Relation</a:t>
            </a:r>
            <a:r>
              <a:rPr lang="en-US" sz="2200" dirty="0"/>
              <a:t>, published in London, 1621.</a:t>
            </a:r>
          </a:p>
          <a:p>
            <a:pPr marL="0" lvl="0" indent="0" algn="l" rtl="0">
              <a:spcBef>
                <a:spcPts val="0"/>
              </a:spcBef>
              <a:spcAft>
                <a:spcPts val="0"/>
              </a:spcAft>
              <a:buNone/>
            </a:pPr>
            <a:endParaRPr lang="en-US" sz="2200" b="1" dirty="0"/>
          </a:p>
          <a:p>
            <a:pPr marL="0" lvl="0" indent="0">
              <a:buNone/>
            </a:pPr>
            <a:r>
              <a:rPr lang="en-US" sz="2200" b="1" dirty="0"/>
              <a:t>Source 2:</a:t>
            </a:r>
            <a:r>
              <a:rPr lang="en-US" sz="2400" b="1" dirty="0"/>
              <a:t> </a:t>
            </a:r>
            <a:r>
              <a:rPr lang="en-US" sz="2400" dirty="0"/>
              <a:t>Ramona Peters, member of the Mashpee Wampanoag Tribe and the Tribal Nation’s Historic Preservation Officer, article in </a:t>
            </a:r>
            <a:r>
              <a:rPr lang="en-US" sz="2400" i="1" dirty="0"/>
              <a:t>Indian Country Today</a:t>
            </a:r>
            <a:r>
              <a:rPr lang="en-US" sz="2400" dirty="0"/>
              <a:t>, 2017.</a:t>
            </a:r>
          </a:p>
          <a:p>
            <a:pPr marL="0" lvl="0" indent="0">
              <a:buNone/>
            </a:pPr>
            <a:endParaRPr lang="en-US" sz="2400" b="1" dirty="0"/>
          </a:p>
          <a:p>
            <a:pPr marL="0" lvl="0" indent="0">
              <a:buNone/>
            </a:pPr>
            <a:r>
              <a:rPr lang="en-US" sz="2400" b="1" u="sng" dirty="0"/>
              <a:t>Turn &amp; Talk: </a:t>
            </a:r>
            <a:r>
              <a:rPr lang="en-US" sz="2400" b="1" dirty="0"/>
              <a:t>What do you hope students would notice about these sources?</a:t>
            </a:r>
            <a:endParaRPr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71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highlight>
                  <a:schemeClr val="lt1"/>
                </a:highlight>
              </a:rPr>
              <a:t>See It: </a:t>
            </a:r>
            <a:r>
              <a:rPr lang="en-US" dirty="0">
                <a:highlight>
                  <a:schemeClr val="lt1"/>
                </a:highlight>
              </a:rPr>
              <a:t>Sourcing </a:t>
            </a:r>
            <a:endParaRPr dirty="0">
              <a:highlight>
                <a:schemeClr val="lt1"/>
              </a:highlight>
            </a:endParaRPr>
          </a:p>
        </p:txBody>
      </p:sp>
      <p:sp>
        <p:nvSpPr>
          <p:cNvPr id="71" name="Google Shape;71;p15"/>
          <p:cNvSpPr txBox="1">
            <a:spLocks noGrp="1"/>
          </p:cNvSpPr>
          <p:nvPr>
            <p:ph type="body" idx="1"/>
          </p:nvPr>
        </p:nvSpPr>
        <p:spPr>
          <a:xfrm>
            <a:off x="311700" y="967500"/>
            <a:ext cx="8394150" cy="360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t>Read the 2 documents in your handout and consider:</a:t>
            </a:r>
          </a:p>
          <a:p>
            <a:pPr marL="342900"/>
            <a:r>
              <a:rPr lang="en-US" sz="2500" dirty="0"/>
              <a:t>How are the documents similar? How are they different?</a:t>
            </a:r>
          </a:p>
          <a:p>
            <a:pPr marL="342900"/>
            <a:r>
              <a:rPr lang="en-US" sz="2500" dirty="0"/>
              <a:t>What questions would you ask students to help them unpack the importance of navigating bias in sourcing?</a:t>
            </a:r>
            <a:endParaRPr sz="2500" dirty="0"/>
          </a:p>
        </p:txBody>
      </p:sp>
      <p:pic>
        <p:nvPicPr>
          <p:cNvPr id="3074" name="Picture 2" descr="Brain: Function and Anatomy, Conditions, and Health Tips">
            <a:extLst>
              <a:ext uri="{FF2B5EF4-FFF2-40B4-BE49-F238E27FC236}">
                <a16:creationId xmlns:a16="http://schemas.microsoft.com/office/drawing/2014/main" id="{5A204093-34E7-4B68-8760-769398B22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033" y="3414422"/>
            <a:ext cx="2029934" cy="152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35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71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highlight>
                  <a:schemeClr val="lt1"/>
                </a:highlight>
              </a:rPr>
              <a:t>See It: </a:t>
            </a:r>
            <a:r>
              <a:rPr lang="en-US" dirty="0">
                <a:highlight>
                  <a:schemeClr val="lt1"/>
                </a:highlight>
              </a:rPr>
              <a:t>Sourcing Discourse </a:t>
            </a:r>
            <a:endParaRPr dirty="0">
              <a:highlight>
                <a:schemeClr val="lt1"/>
              </a:highlight>
            </a:endParaRPr>
          </a:p>
        </p:txBody>
      </p:sp>
      <p:pic>
        <p:nvPicPr>
          <p:cNvPr id="4098" name="Picture 2" descr="Navigating health conversations in the workplace | Human Resources, Health,  Safety + Environment">
            <a:extLst>
              <a:ext uri="{FF2B5EF4-FFF2-40B4-BE49-F238E27FC236}">
                <a16:creationId xmlns:a16="http://schemas.microsoft.com/office/drawing/2014/main" id="{AB15DEFB-1E3E-458F-BFA8-E81A231D0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063" y="959470"/>
            <a:ext cx="4748493" cy="29630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1AA06FC-DF9B-4217-9A02-07D310B35B07}"/>
              </a:ext>
            </a:extLst>
          </p:cNvPr>
          <p:cNvSpPr/>
          <p:nvPr/>
        </p:nvSpPr>
        <p:spPr>
          <a:xfrm>
            <a:off x="470847" y="4053279"/>
            <a:ext cx="8181833" cy="1015663"/>
          </a:xfrm>
          <a:prstGeom prst="rect">
            <a:avLst/>
          </a:prstGeom>
        </p:spPr>
        <p:txBody>
          <a:bodyPr wrap="square">
            <a:spAutoFit/>
          </a:bodyPr>
          <a:lstStyle/>
          <a:p>
            <a:r>
              <a:rPr lang="en-US" sz="2000" b="1" u="sng" dirty="0">
                <a:latin typeface="Playfair Display" panose="020B0604020202020204" charset="0"/>
              </a:rPr>
              <a:t>Turn &amp; Talk:</a:t>
            </a:r>
            <a:r>
              <a:rPr lang="en-US" sz="2000" b="1" dirty="0">
                <a:latin typeface="Playfair Display" panose="020B0604020202020204" charset="0"/>
              </a:rPr>
              <a:t> What are your key takeaways helping students to identify bias in sourcing?</a:t>
            </a:r>
          </a:p>
          <a:p>
            <a:pPr marL="0" lvl="0" indent="0">
              <a:buNone/>
            </a:pPr>
            <a:endParaRPr lang="en-US" sz="2000" b="1" dirty="0">
              <a:latin typeface="Playfair Display" panose="020B0604020202020204" charset="0"/>
            </a:endParaRPr>
          </a:p>
        </p:txBody>
      </p:sp>
    </p:spTree>
    <p:extLst>
      <p:ext uri="{BB962C8B-B14F-4D97-AF65-F5344CB8AC3E}">
        <p14:creationId xmlns:p14="http://schemas.microsoft.com/office/powerpoint/2010/main" val="390069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79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highlight>
                  <a:schemeClr val="lt1"/>
                </a:highlight>
              </a:rPr>
              <a:t>Name It: </a:t>
            </a:r>
            <a:r>
              <a:rPr lang="en-US" dirty="0">
                <a:highlight>
                  <a:schemeClr val="lt1"/>
                </a:highlight>
              </a:rPr>
              <a:t>Sourcing</a:t>
            </a:r>
            <a:endParaRPr dirty="0">
              <a:highlight>
                <a:schemeClr val="lt1"/>
              </a:highlight>
            </a:endParaRPr>
          </a:p>
        </p:txBody>
      </p:sp>
      <p:sp>
        <p:nvSpPr>
          <p:cNvPr id="78" name="Google Shape;78;p16"/>
          <p:cNvSpPr txBox="1">
            <a:spLocks noGrp="1"/>
          </p:cNvSpPr>
          <p:nvPr>
            <p:ph type="body" idx="1"/>
          </p:nvPr>
        </p:nvSpPr>
        <p:spPr>
          <a:xfrm>
            <a:off x="311700" y="959250"/>
            <a:ext cx="8343000" cy="3740072"/>
          </a:xfrm>
          <a:prstGeom prst="rect">
            <a:avLst/>
          </a:prstGeom>
        </p:spPr>
        <p:txBody>
          <a:bodyPr spcFirstLastPara="1" wrap="square" lIns="91425" tIns="91425" rIns="91425" bIns="91425" anchor="t" anchorCtr="0">
            <a:normAutofit fontScale="77500" lnSpcReduction="20000"/>
          </a:bodyPr>
          <a:lstStyle/>
          <a:p>
            <a:pPr marL="342900"/>
            <a:r>
              <a:rPr lang="en-US" sz="2200" b="1" dirty="0"/>
              <a:t>Create lessons that include multiple perspectives</a:t>
            </a:r>
          </a:p>
          <a:p>
            <a:pPr marL="800100" lvl="1"/>
            <a:r>
              <a:rPr lang="en-US" sz="1800" dirty="0"/>
              <a:t>ALWAYS center the voices of the historically marginalized</a:t>
            </a:r>
          </a:p>
          <a:p>
            <a:pPr marL="0" indent="0">
              <a:buNone/>
            </a:pPr>
            <a:endParaRPr lang="en-US" sz="2200" dirty="0"/>
          </a:p>
          <a:p>
            <a:pPr marL="342900"/>
            <a:r>
              <a:rPr lang="en-US" sz="2200" b="1" dirty="0"/>
              <a:t>Identify and discuss the most relevant aspects of sourcing: </a:t>
            </a:r>
          </a:p>
          <a:p>
            <a:pPr marL="800100" lvl="1"/>
            <a:r>
              <a:rPr lang="en-US" sz="1800" dirty="0"/>
              <a:t>Author’s Point of View</a:t>
            </a:r>
          </a:p>
          <a:p>
            <a:pPr marL="800100" lvl="1"/>
            <a:r>
              <a:rPr lang="en-US" sz="1800" dirty="0"/>
              <a:t>Historical Context</a:t>
            </a:r>
          </a:p>
          <a:p>
            <a:pPr marL="800100" lvl="1"/>
            <a:r>
              <a:rPr lang="en-US" sz="1800" dirty="0"/>
              <a:t>Intended Audience</a:t>
            </a:r>
          </a:p>
          <a:p>
            <a:pPr marL="342900"/>
            <a:endParaRPr lang="en-US" sz="2200" dirty="0"/>
          </a:p>
          <a:p>
            <a:pPr marL="342900"/>
            <a:r>
              <a:rPr lang="en-US" sz="2200" b="1" dirty="0"/>
              <a:t>Encourage students to be critical thinkers by inviting them to engage in discourse about sourcing with one another</a:t>
            </a:r>
          </a:p>
          <a:p>
            <a:pPr marL="800100" lvl="1"/>
            <a:r>
              <a:rPr lang="en-US" sz="1800" dirty="0"/>
              <a:t>Play “volleyball” during discourse</a:t>
            </a:r>
          </a:p>
          <a:p>
            <a:pPr marL="800100" lvl="1"/>
            <a:r>
              <a:rPr lang="en-US" sz="1800" dirty="0"/>
              <a:t>Ask students “agree/disagree” or to “build”</a:t>
            </a:r>
          </a:p>
          <a:p>
            <a:pPr marL="800100" lvl="1"/>
            <a:r>
              <a:rPr lang="en-US" sz="1800" dirty="0"/>
              <a:t>Go beyond literal comprehension</a:t>
            </a:r>
          </a:p>
          <a:p>
            <a:pPr marL="342900"/>
            <a:endParaRPr lang="en-US" sz="2200" dirty="0"/>
          </a:p>
          <a:p>
            <a:pPr marL="342900"/>
            <a:r>
              <a:rPr lang="en-US" sz="2200" b="1" dirty="0"/>
              <a:t>Pre-teach relevant historical context and/or “drop the knowledge,” as needed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CDAD-7B63-43E1-8E2F-BAD562AE9F46}"/>
              </a:ext>
            </a:extLst>
          </p:cNvPr>
          <p:cNvSpPr>
            <a:spLocks noGrp="1"/>
          </p:cNvSpPr>
          <p:nvPr>
            <p:ph type="title"/>
          </p:nvPr>
        </p:nvSpPr>
        <p:spPr/>
        <p:txBody>
          <a:bodyPr/>
          <a:lstStyle/>
          <a:p>
            <a:r>
              <a:rPr lang="en-US" dirty="0"/>
              <a:t>Core Idea</a:t>
            </a:r>
          </a:p>
        </p:txBody>
      </p:sp>
      <p:sp>
        <p:nvSpPr>
          <p:cNvPr id="4" name="Text Placeholder 3">
            <a:extLst>
              <a:ext uri="{FF2B5EF4-FFF2-40B4-BE49-F238E27FC236}">
                <a16:creationId xmlns:a16="http://schemas.microsoft.com/office/drawing/2014/main" id="{8A95A16B-F47C-49E8-8A15-F92F560D9748}"/>
              </a:ext>
            </a:extLst>
          </p:cNvPr>
          <p:cNvSpPr>
            <a:spLocks noGrp="1"/>
          </p:cNvSpPr>
          <p:nvPr>
            <p:ph type="body" idx="2"/>
          </p:nvPr>
        </p:nvSpPr>
        <p:spPr/>
        <p:txBody>
          <a:bodyPr>
            <a:noAutofit/>
          </a:bodyPr>
          <a:lstStyle/>
          <a:p>
            <a:pPr marL="114300" indent="0">
              <a:buNone/>
            </a:pPr>
            <a:r>
              <a:rPr lang="en-US" sz="2600" dirty="0"/>
              <a:t>By teaching students to source what they read, we teach them to do much more than comprehend history.</a:t>
            </a:r>
          </a:p>
          <a:p>
            <a:pPr marL="114300" indent="0">
              <a:buNone/>
            </a:pPr>
            <a:endParaRPr lang="en-US" sz="2600" dirty="0"/>
          </a:p>
          <a:p>
            <a:pPr marL="114300" indent="0">
              <a:buNone/>
            </a:pPr>
            <a:r>
              <a:rPr lang="en-US" sz="2600" dirty="0"/>
              <a:t>We invite them to </a:t>
            </a:r>
            <a:r>
              <a:rPr lang="en-US" sz="2600" b="1" dirty="0"/>
              <a:t>think like historians and philosopher citizens.</a:t>
            </a:r>
            <a:endParaRPr lang="en-US" sz="2600" dirty="0"/>
          </a:p>
        </p:txBody>
      </p:sp>
    </p:spTree>
    <p:extLst>
      <p:ext uri="{BB962C8B-B14F-4D97-AF65-F5344CB8AC3E}">
        <p14:creationId xmlns:p14="http://schemas.microsoft.com/office/powerpoint/2010/main" val="103358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298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lt1"/>
                </a:highlight>
              </a:rPr>
              <a:t>Thinking Like a Historian</a:t>
            </a:r>
            <a:endParaRPr>
              <a:highlight>
                <a:schemeClr val="lt1"/>
              </a:highlight>
            </a:endParaRPr>
          </a:p>
        </p:txBody>
      </p:sp>
      <p:pic>
        <p:nvPicPr>
          <p:cNvPr id="65" name="Google Shape;65;p14"/>
          <p:cNvPicPr preferRelativeResize="0"/>
          <p:nvPr/>
        </p:nvPicPr>
        <p:blipFill>
          <a:blip r:embed="rId3">
            <a:alphaModFix/>
          </a:blip>
          <a:stretch>
            <a:fillRect/>
          </a:stretch>
        </p:blipFill>
        <p:spPr>
          <a:xfrm>
            <a:off x="2117351" y="870725"/>
            <a:ext cx="5307624" cy="3933100"/>
          </a:xfrm>
          <a:prstGeom prst="rect">
            <a:avLst/>
          </a:prstGeom>
          <a:noFill/>
          <a:ln>
            <a:noFill/>
          </a:ln>
        </p:spPr>
      </p:pic>
      <p:pic>
        <p:nvPicPr>
          <p:cNvPr id="2050" name="Picture 2" descr="Mashantucket Pequot Museum &amp; Research Center | Visit CT">
            <a:extLst>
              <a:ext uri="{FF2B5EF4-FFF2-40B4-BE49-F238E27FC236}">
                <a16:creationId xmlns:a16="http://schemas.microsoft.com/office/drawing/2014/main" id="{65E2C085-DBA2-4BF3-8809-706700FA5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791" y="870725"/>
            <a:ext cx="5553184" cy="4486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921</Words>
  <Application>Microsoft Office PowerPoint</Application>
  <PresentationFormat>On-screen Show (16:9)</PresentationFormat>
  <Paragraphs>93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Montserrat</vt:lpstr>
      <vt:lpstr>Playfair Display</vt:lpstr>
      <vt:lpstr>Arial</vt:lpstr>
      <vt:lpstr>Oswald</vt:lpstr>
      <vt:lpstr>Pop</vt:lpstr>
      <vt:lpstr>Analyzing Bias in Sources</vt:lpstr>
      <vt:lpstr>Opening Reflection</vt:lpstr>
      <vt:lpstr>See It: Sourcing </vt:lpstr>
      <vt:lpstr>See It: Sourcing </vt:lpstr>
      <vt:lpstr>See It: Sourcing Discourse </vt:lpstr>
      <vt:lpstr>Name It: Sourcing</vt:lpstr>
      <vt:lpstr>Core Idea</vt:lpstr>
      <vt:lpstr>Thinking Like a Historian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 Corners:  Sourcing in History Class</dc:title>
  <dc:creator>Gomez, Rebecca</dc:creator>
  <cp:lastModifiedBy>Gomez, Rebecca</cp:lastModifiedBy>
  <cp:revision>13</cp:revision>
  <dcterms:modified xsi:type="dcterms:W3CDTF">2023-10-19T01:34:08Z</dcterms:modified>
</cp:coreProperties>
</file>