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5143500" type="screen16x9"/>
  <p:notesSz cx="6858000" cy="9144000"/>
  <p:embeddedFontLst>
    <p:embeddedFont>
      <p:font typeface="Montserrat" panose="020B0604020202020204" charset="0"/>
      <p:regular r:id="rId11"/>
      <p:bold r:id="rId12"/>
      <p:italic r:id="rId13"/>
      <p:boldItalic r:id="rId14"/>
    </p:embeddedFont>
    <p:embeddedFont>
      <p:font typeface="Oswald" panose="020B0604020202020204" charset="0"/>
      <p:regular r:id="rId15"/>
      <p:bold r:id="rId16"/>
    </p:embeddedFont>
    <p:embeddedFont>
      <p:font typeface="Playfair Displ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16" autoAdjust="0"/>
  </p:normalViewPr>
  <p:slideViewPr>
    <p:cSldViewPr snapToGrid="0">
      <p:cViewPr varScale="1">
        <p:scale>
          <a:sx n="86" d="100"/>
          <a:sy n="86" d="100"/>
        </p:scale>
        <p:origin x="108" y="7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min/@min 0</a:t>
            </a:r>
            <a:endParaRPr/>
          </a:p>
          <a:p>
            <a:pPr marL="0" lvl="0" indent="0" algn="l" rtl="0">
              <a:spcBef>
                <a:spcPts val="0"/>
              </a:spcBef>
              <a:spcAft>
                <a:spcPts val="0"/>
              </a:spcAft>
              <a:buNone/>
            </a:pPr>
            <a:endParaRPr/>
          </a:p>
          <a:p>
            <a:pPr marL="0" lvl="0" indent="0" algn="l" rtl="0">
              <a:spcBef>
                <a:spcPts val="0"/>
              </a:spcBef>
              <a:spcAft>
                <a:spcPts val="0"/>
              </a:spcAft>
              <a:buNone/>
            </a:pPr>
            <a:r>
              <a:rPr lang="en"/>
              <a:t>Hello, and welcome!</a:t>
            </a:r>
            <a:endParaRPr/>
          </a:p>
          <a:p>
            <a:pPr marL="0" lvl="0" indent="0" algn="l" rtl="0">
              <a:spcBef>
                <a:spcPts val="0"/>
              </a:spcBef>
              <a:spcAft>
                <a:spcPts val="0"/>
              </a:spcAft>
              <a:buNone/>
            </a:pPr>
            <a:endParaRPr/>
          </a:p>
          <a:p>
            <a:pPr marL="0" lvl="0" indent="0" algn="l" rtl="0">
              <a:spcBef>
                <a:spcPts val="0"/>
              </a:spcBef>
              <a:spcAft>
                <a:spcPts val="0"/>
              </a:spcAft>
              <a:buNone/>
            </a:pPr>
            <a:r>
              <a:rPr lang="en"/>
              <a:t>My name is Rebecca Lord Gomez and I am the Director of Education and Recreation for the Mashantucket Pequot Tribal Nation, located in what is now called Southeastern Connecticut. Prior to my work at Mashantucket, I served as the Director of Middle School History for Uncommon Schools, a large charter school network centered in the New York City area. </a:t>
            </a:r>
            <a:endParaRPr/>
          </a:p>
          <a:p>
            <a:pPr marL="0" lvl="0" indent="0" algn="l" rtl="0">
              <a:spcBef>
                <a:spcPts val="0"/>
              </a:spcBef>
              <a:spcAft>
                <a:spcPts val="0"/>
              </a:spcAft>
              <a:buNone/>
            </a:pPr>
            <a:endParaRPr/>
          </a:p>
          <a:p>
            <a:pPr marL="0" lvl="0" indent="0" algn="l" rtl="0">
              <a:spcBef>
                <a:spcPts val="0"/>
              </a:spcBef>
              <a:spcAft>
                <a:spcPts val="0"/>
              </a:spcAft>
              <a:buNone/>
            </a:pPr>
            <a:r>
              <a:rPr lang="en"/>
              <a:t>Today, I’m going to introduce a tool that I have found helps history educators better help students better think like young historians. It encourages them to source their primary source documents thoroughly, enabling them to truly analyze the biases that all humans inherently have, both in the past and today.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8a29c2e25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8a29c2e25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1 min/@min 1</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Before we dig into today’s content, I want to first give credit where it’s due. My work as a history curriculum developer has been heavily influenced by the work of Sam Wineburg and the Stanford History Education Group. Please raise your hand if you’ve heard of or used SHEG before? If you haven’t, I highly encourage you to check Wineburg’s work out by visiting this website. He and his team do a fabulous job of basing analysis of primary source documents in historical thinking.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If you like what you experience here in our session together, please visit the SHEG site, as there are dozens of lessons you can use with your students that are already designed to mirror the exercises we’re about to do as a team.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8a29c2e25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8a29c2e25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min/@min 2</a:t>
            </a:r>
            <a:endParaRPr/>
          </a:p>
          <a:p>
            <a:pPr marL="0" lvl="0" indent="0" algn="l" rtl="0">
              <a:spcBef>
                <a:spcPts val="0"/>
              </a:spcBef>
              <a:spcAft>
                <a:spcPts val="0"/>
              </a:spcAft>
              <a:buNone/>
            </a:pPr>
            <a:endParaRPr/>
          </a:p>
          <a:p>
            <a:pPr marL="0" lvl="0" indent="0" algn="l" rtl="0">
              <a:spcBef>
                <a:spcPts val="0"/>
              </a:spcBef>
              <a:spcAft>
                <a:spcPts val="0"/>
              </a:spcAft>
              <a:buNone/>
            </a:pPr>
            <a:r>
              <a:rPr lang="en"/>
              <a:t>To get us started, let’s examine what the Four Corners sourcing method looks like. On page 2 of your handout, you’ll find a primary source document marked up using the Four Corners method. Let me provide you with a bit of context. This document comes from an inquiry lesson on King Philip’s War, and students must use it to help them answer the prompt: </a:t>
            </a:r>
            <a:r>
              <a:rPr lang="en" b="1"/>
              <a:t>What caused King Philip’s War of 1675?</a:t>
            </a:r>
            <a:r>
              <a:rPr lang="en"/>
              <a:t> You may or may not be familiar with King Philip’s War, and that is okay for the purposes of this particular exercise. Your goal is to study the prompt, read the document and identify how the student used the Four Corners method to help them answer the prompt.</a:t>
            </a:r>
            <a:endParaRPr/>
          </a:p>
          <a:p>
            <a:pPr marL="0" lvl="0" indent="0" algn="l" rtl="0">
              <a:spcBef>
                <a:spcPts val="0"/>
              </a:spcBef>
              <a:spcAft>
                <a:spcPts val="0"/>
              </a:spcAft>
              <a:buNone/>
            </a:pPr>
            <a:endParaRPr/>
          </a:p>
          <a:p>
            <a:pPr marL="0" lvl="0" indent="0" algn="l" rtl="0">
              <a:spcBef>
                <a:spcPts val="0"/>
              </a:spcBef>
              <a:spcAft>
                <a:spcPts val="0"/>
              </a:spcAft>
              <a:buNone/>
            </a:pPr>
            <a:r>
              <a:rPr lang="en"/>
              <a:t>Please take the next 3 minutes to review the student sample and answer the following questions:</a:t>
            </a:r>
            <a:endParaRPr/>
          </a:p>
          <a:p>
            <a:pPr marL="457200" lvl="0" indent="-298450" algn="l" rtl="0">
              <a:spcBef>
                <a:spcPts val="0"/>
              </a:spcBef>
              <a:spcAft>
                <a:spcPts val="0"/>
              </a:spcAft>
              <a:buSzPts val="1100"/>
              <a:buChar char="●"/>
            </a:pPr>
            <a:r>
              <a:rPr lang="en" b="1"/>
              <a:t>What are the keys to exemplary Four Corners annotations?</a:t>
            </a:r>
            <a:endParaRPr b="1"/>
          </a:p>
          <a:p>
            <a:pPr marL="457200" lvl="0" indent="-298450" algn="l" rtl="0">
              <a:spcBef>
                <a:spcPts val="0"/>
              </a:spcBef>
              <a:spcAft>
                <a:spcPts val="0"/>
              </a:spcAft>
              <a:buSzPts val="1100"/>
              <a:buChar char="●"/>
            </a:pPr>
            <a:r>
              <a:rPr lang="en" b="1"/>
              <a:t>How will Four Corners annotations influence the strength of historical discourse and writing?</a:t>
            </a:r>
            <a:endParaRPr b="1"/>
          </a:p>
          <a:p>
            <a:pPr marL="0" lvl="0" indent="0" algn="l" rtl="0">
              <a:spcBef>
                <a:spcPts val="0"/>
              </a:spcBef>
              <a:spcAft>
                <a:spcPts val="0"/>
              </a:spcAft>
              <a:buNone/>
            </a:pPr>
            <a:endParaRPr b="1"/>
          </a:p>
          <a:p>
            <a:pPr marL="457200" lvl="0" indent="-298450" algn="l" rtl="0">
              <a:spcBef>
                <a:spcPts val="0"/>
              </a:spcBef>
              <a:spcAft>
                <a:spcPts val="0"/>
              </a:spcAft>
              <a:buSzPts val="1100"/>
              <a:buChar char="-"/>
            </a:pPr>
            <a:r>
              <a:rPr lang="en"/>
              <a:t>TW review for 2 min</a:t>
            </a:r>
            <a:endParaRPr/>
          </a:p>
          <a:p>
            <a:pPr marL="457200" lvl="0" indent="-298450" algn="l" rtl="0">
              <a:spcBef>
                <a:spcPts val="0"/>
              </a:spcBef>
              <a:spcAft>
                <a:spcPts val="0"/>
              </a:spcAft>
              <a:buSzPts val="1100"/>
              <a:buChar char="-"/>
            </a:pPr>
            <a:r>
              <a:rPr lang="en"/>
              <a:t>TW T&amp;T for 1 min</a:t>
            </a:r>
            <a:endParaRPr/>
          </a:p>
          <a:p>
            <a:pPr marL="457200" lvl="0" indent="-298450" algn="l" rtl="0">
              <a:spcBef>
                <a:spcPts val="0"/>
              </a:spcBef>
              <a:spcAft>
                <a:spcPts val="0"/>
              </a:spcAft>
              <a:buSzPts val="1100"/>
              <a:buChar char="-"/>
            </a:pPr>
            <a:r>
              <a:rPr lang="en"/>
              <a:t>TW SO for 2 min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Great work, team. You’ve already identified much of what goes into annotating using Four Corners, but let’s ensure we’re all exactly on the same page by putting common language to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8a29c2e25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8a29c2e25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min/@min 8</a:t>
            </a:r>
            <a:endParaRPr/>
          </a:p>
          <a:p>
            <a:pPr marL="0" lvl="0" indent="0" algn="l" rtl="0">
              <a:spcBef>
                <a:spcPts val="0"/>
              </a:spcBef>
              <a:spcAft>
                <a:spcPts val="0"/>
              </a:spcAft>
              <a:buNone/>
            </a:pPr>
            <a:endParaRPr/>
          </a:p>
          <a:p>
            <a:pPr marL="0" lvl="0" indent="0" algn="l" rtl="0">
              <a:spcBef>
                <a:spcPts val="0"/>
              </a:spcBef>
              <a:spcAft>
                <a:spcPts val="0"/>
              </a:spcAft>
              <a:buNone/>
            </a:pPr>
            <a:r>
              <a:rPr lang="en"/>
              <a:t>3 out of the 4 corners are connected to sourcing, and students should be able to fill these out fairly completely even before reading the document itself. They should use what they already know about the topic as well as their analysis of the source line to complete these 3 boxes, but they should obviously add more details as they see fit while they read the actual source.</a:t>
            </a:r>
            <a:endParaRPr/>
          </a:p>
          <a:p>
            <a:pPr marL="457200" lvl="0" indent="-298450" algn="l" rtl="0">
              <a:spcBef>
                <a:spcPts val="0"/>
              </a:spcBef>
              <a:spcAft>
                <a:spcPts val="0"/>
              </a:spcAft>
              <a:buSzPts val="1100"/>
              <a:buChar char="●"/>
            </a:pPr>
            <a:r>
              <a:rPr lang="en" b="1"/>
              <a:t>For author’s POV:</a:t>
            </a:r>
            <a:r>
              <a:rPr lang="en"/>
              <a:t> Students consider not just the author’s name, but also </a:t>
            </a:r>
            <a:r>
              <a:rPr lang="en" b="1"/>
              <a:t>READ BULLET</a:t>
            </a:r>
            <a:r>
              <a:rPr lang="en"/>
              <a:t>. This helps them to start thinking about the author’s potential motive and also results in students’ ability to begin thinking about any potential biases or limitations while also encouraging them to begin corroborating multiple sources.</a:t>
            </a:r>
            <a:endParaRPr/>
          </a:p>
          <a:p>
            <a:pPr marL="457200" lvl="0" indent="-298450" algn="l" rtl="0">
              <a:spcBef>
                <a:spcPts val="0"/>
              </a:spcBef>
              <a:spcAft>
                <a:spcPts val="0"/>
              </a:spcAft>
              <a:buSzPts val="1100"/>
              <a:buChar char="●"/>
            </a:pPr>
            <a:r>
              <a:rPr lang="en"/>
              <a:t>Sometimes a document’s source line includes </a:t>
            </a:r>
            <a:r>
              <a:rPr lang="en" b="1"/>
              <a:t>historical context</a:t>
            </a:r>
            <a:r>
              <a:rPr lang="en"/>
              <a:t>. The </a:t>
            </a:r>
            <a:r>
              <a:rPr lang="en" b="1"/>
              <a:t>scope– or dates–</a:t>
            </a:r>
            <a:r>
              <a:rPr lang="en"/>
              <a:t> in the source line are the biggest hint about what students should be thinking about. They need to ask themselves what they know about this topic and time period, and they should brainstorm associated academic vocabulary connected to the period. </a:t>
            </a:r>
            <a:endParaRPr/>
          </a:p>
          <a:p>
            <a:pPr marL="457200" lvl="0" indent="-298450" algn="l" rtl="0">
              <a:spcBef>
                <a:spcPts val="0"/>
              </a:spcBef>
              <a:spcAft>
                <a:spcPts val="0"/>
              </a:spcAft>
              <a:buSzPts val="1100"/>
              <a:buChar char="●"/>
            </a:pPr>
            <a:r>
              <a:rPr lang="en" b="1"/>
              <a:t>In order to determine audience</a:t>
            </a:r>
            <a:r>
              <a:rPr lang="en"/>
              <a:t>, students need to start by asking what type of source they are considering. Is it a speech? A letter? A newspaper article? This will open the door to them being able to think through who the author may have wanted to listen to them.</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a29c2e25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8a29c2e25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min/@min 10</a:t>
            </a:r>
            <a:endParaRPr/>
          </a:p>
          <a:p>
            <a:pPr marL="0" lvl="0" indent="0" algn="l" rtl="0">
              <a:spcBef>
                <a:spcPts val="0"/>
              </a:spcBef>
              <a:spcAft>
                <a:spcPts val="0"/>
              </a:spcAft>
              <a:buNone/>
            </a:pPr>
            <a:endParaRPr/>
          </a:p>
          <a:p>
            <a:pPr marL="0" lvl="0" indent="0" algn="l" rtl="0">
              <a:spcBef>
                <a:spcPts val="0"/>
              </a:spcBef>
              <a:spcAft>
                <a:spcPts val="0"/>
              </a:spcAft>
              <a:buNone/>
            </a:pPr>
            <a:r>
              <a:rPr lang="en"/>
              <a:t>Once students have sourced their document, they can then read the actual body of the text itself. You named that there are not just four corners on this worksheet, but there are actually 2 other boxes as well as additional annotations on the page. We cannot divorce reading a document– or any primary source, regardless of format– from reading for the author’s claim.</a:t>
            </a:r>
            <a:endParaRPr/>
          </a:p>
          <a:p>
            <a:pPr marL="457200" lvl="0" indent="-298450" algn="l" rtl="0">
              <a:spcBef>
                <a:spcPts val="0"/>
              </a:spcBef>
              <a:spcAft>
                <a:spcPts val="0"/>
              </a:spcAft>
              <a:buSzPts val="1100"/>
              <a:buChar char="●"/>
            </a:pPr>
            <a:r>
              <a:rPr lang="en"/>
              <a:t>While reading the text, students need to identify the key lines that demonstrate the author’s argument and then paraphrase them.</a:t>
            </a:r>
            <a:endParaRPr/>
          </a:p>
          <a:p>
            <a:pPr marL="457200" lvl="0" indent="-298450" algn="l" rtl="0">
              <a:spcBef>
                <a:spcPts val="0"/>
              </a:spcBef>
              <a:spcAft>
                <a:spcPts val="0"/>
              </a:spcAft>
              <a:buSzPts val="1100"/>
              <a:buChar char="●"/>
            </a:pPr>
            <a:r>
              <a:rPr lang="en"/>
              <a:t>Only after they understand WHAT the author is arguing can they determine WHY the author is making that argument– or the </a:t>
            </a:r>
            <a:r>
              <a:rPr lang="en" b="1"/>
              <a:t>author’s purpose</a:t>
            </a:r>
            <a:r>
              <a:rPr lang="en"/>
              <a:t>. As a teacher, I found that this is the step that students most often struggled with. The jump from WHAT is being argued to WHY it’s being argument is pretty challenging, as it requires students to have a strong grasp of historical context and human motives. We don’t want to be reductive and settle for classic ELA author’s purpose notes like “to persuade” or “to educate.” In history class, understanding an author’s purpose requires students to understand the other 3 corners and the author’s claim at a very deep level.</a:t>
            </a:r>
            <a:endParaRPr/>
          </a:p>
          <a:p>
            <a:pPr marL="457200" lvl="0" indent="-298450" algn="l" rtl="0">
              <a:spcBef>
                <a:spcPts val="0"/>
              </a:spcBef>
              <a:spcAft>
                <a:spcPts val="0"/>
              </a:spcAft>
              <a:buSzPts val="1100"/>
              <a:buChar char="●"/>
            </a:pPr>
            <a:r>
              <a:rPr lang="en"/>
              <a:t>Some of you pointed out the </a:t>
            </a:r>
            <a:r>
              <a:rPr lang="en" b="1"/>
              <a:t>Significance Statement</a:t>
            </a:r>
            <a:r>
              <a:rPr lang="en"/>
              <a:t>. We won’t be diving deep into those today, but they’re really important for students’ ability to </a:t>
            </a:r>
            <a:r>
              <a:rPr lang="en" b="1"/>
              <a:t>corroborate</a:t>
            </a:r>
            <a:r>
              <a:rPr lang="en"/>
              <a:t>. The SIG Statement essentially asks students to briefly answer the prompt. It’s a way for them to ID how a single document answers a prompt so that when they compare their sources, they can see how each one fits into the larger puzzle of building a historical argument in response to an inquiry prompt.</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a29c2e25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a29c2e25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40 min/@min 11</a:t>
            </a:r>
            <a:endParaRPr/>
          </a:p>
          <a:p>
            <a:pPr marL="0" lvl="0" indent="0" algn="l" rtl="0">
              <a:spcBef>
                <a:spcPts val="0"/>
              </a:spcBef>
              <a:spcAft>
                <a:spcPts val="0"/>
              </a:spcAft>
              <a:buNone/>
            </a:pPr>
            <a:endParaRPr/>
          </a:p>
          <a:p>
            <a:pPr marL="0" lvl="0" indent="0" algn="l" rtl="0">
              <a:spcBef>
                <a:spcPts val="0"/>
              </a:spcBef>
              <a:spcAft>
                <a:spcPts val="0"/>
              </a:spcAft>
              <a:buNone/>
            </a:pPr>
            <a:r>
              <a:rPr lang="en"/>
              <a:t>Alright, we have a common understanding of what the Four Corners are and how they are connected to sourcing, but it’s impossible to feel the impact of using any teaching method without immersing ourselves in the learning. So let’s do just that!</a:t>
            </a:r>
            <a:endParaRPr/>
          </a:p>
          <a:p>
            <a:pPr marL="0" lvl="0" indent="0" algn="l" rtl="0">
              <a:spcBef>
                <a:spcPts val="0"/>
              </a:spcBef>
              <a:spcAft>
                <a:spcPts val="0"/>
              </a:spcAft>
              <a:buNone/>
            </a:pPr>
            <a:endParaRPr/>
          </a:p>
          <a:p>
            <a:pPr marL="0" lvl="0" indent="0" algn="l" rtl="0">
              <a:spcBef>
                <a:spcPts val="0"/>
              </a:spcBef>
              <a:spcAft>
                <a:spcPts val="0"/>
              </a:spcAft>
              <a:buNone/>
            </a:pPr>
            <a:r>
              <a:rPr lang="en"/>
              <a:t>We’re going to pretend we are middle schoolers preparing for a lesson on the true history of Thanksgiving. So let’s go ahead and turn to page 4 of our handout. AND SCENE!</a:t>
            </a:r>
            <a:endParaRPr/>
          </a:p>
          <a:p>
            <a:pPr marL="0" lvl="0" indent="0" algn="l" rtl="0">
              <a:spcBef>
                <a:spcPts val="0"/>
              </a:spcBef>
              <a:spcAft>
                <a:spcPts val="0"/>
              </a:spcAft>
              <a:buNone/>
            </a:pPr>
            <a:endParaRPr/>
          </a:p>
          <a:p>
            <a:pPr marL="0" lvl="0" indent="0" algn="l" rtl="0">
              <a:spcBef>
                <a:spcPts val="0"/>
              </a:spcBef>
              <a:spcAft>
                <a:spcPts val="0"/>
              </a:spcAft>
              <a:buNone/>
            </a:pPr>
            <a:r>
              <a:rPr lang="en" b="1"/>
              <a:t>Textbook Excerpt (5 min)</a:t>
            </a:r>
            <a:endParaRPr b="1"/>
          </a:p>
          <a:p>
            <a:pPr marL="457200" lvl="0" indent="-298450" algn="l" rtl="0">
              <a:spcBef>
                <a:spcPts val="0"/>
              </a:spcBef>
              <a:spcAft>
                <a:spcPts val="0"/>
              </a:spcAft>
              <a:buSzPts val="1100"/>
              <a:buChar char="●"/>
            </a:pPr>
            <a:r>
              <a:rPr lang="en" b="1"/>
              <a:t>TW say: </a:t>
            </a:r>
            <a:r>
              <a:rPr lang="en" i="1">
                <a:solidFill>
                  <a:schemeClr val="dk1"/>
                </a:solidFill>
              </a:rPr>
              <a:t>“Now as we’ve discussed before, textbooks often have biases and don’t often give a full picture of what happened in the past. Read the following textbook excerpt and annotate for author’s claim. As you read, ask yourself if this history feels correct and complete and if not, what you think may be missing.”</a:t>
            </a:r>
            <a:endParaRPr i="1">
              <a:solidFill>
                <a:schemeClr val="dk1"/>
              </a:solidFill>
            </a:endParaRPr>
          </a:p>
          <a:p>
            <a:pPr marL="457200" lvl="0" indent="-298450" algn="l" rtl="0">
              <a:spcBef>
                <a:spcPts val="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a:t>
            </a:r>
            <a:r>
              <a:rPr lang="en" b="1">
                <a:solidFill>
                  <a:schemeClr val="dk1"/>
                </a:solidFill>
              </a:rPr>
              <a:t>You Do</a:t>
            </a:r>
            <a:r>
              <a:rPr lang="en">
                <a:solidFill>
                  <a:schemeClr val="dk1"/>
                </a:solidFill>
              </a:rPr>
              <a:t>—3 min)</a:t>
            </a:r>
            <a:r>
              <a:rPr lang="en" b="1">
                <a:solidFill>
                  <a:schemeClr val="dk1"/>
                </a:solidFill>
              </a:rPr>
              <a:t> SW read and annotate </a:t>
            </a:r>
            <a:r>
              <a:rPr lang="en">
                <a:solidFill>
                  <a:schemeClr val="dk1"/>
                </a:solidFill>
              </a:rPr>
              <a:t>for author’s claims. </a:t>
            </a:r>
            <a:r>
              <a:rPr lang="en" b="1">
                <a:solidFill>
                  <a:schemeClr val="dk1"/>
                </a:solidFill>
              </a:rPr>
              <a:t>TW academically monitor</a:t>
            </a:r>
            <a:r>
              <a:rPr lang="en">
                <a:solidFill>
                  <a:schemeClr val="dk1"/>
                </a:solidFill>
              </a:rPr>
              <a:t> using the following laps: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Sub-claim Par 2: “Previously kidnapped Squanto used as an interpreter”</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Say: You are missing a key idea, go back and make note of it</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Mark: Bracket “Squanto, a local Indian…” to “a stellar corn crop”</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Sub-claim Par 3: Alliance formed b/n Pilgrims and Wampanoags</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Say: What was the relationship like between Indigenous peoples and the colonists?</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Mark: Circle “alliance”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Sub-claim Par 3: Pilgrims celebrated to give thanks</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Say: Why were they gathered?</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Mark: Underline “had much for which…”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AC: There was great partnership between the Indigenous peoples and the colonists and they came together to celebrate and give thanks</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Say: Synthesize your sub-claims to capture all of the arguments made</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SW T&amp;T (30 sec): </a:t>
            </a:r>
            <a:r>
              <a:rPr lang="en" b="1" i="1">
                <a:solidFill>
                  <a:schemeClr val="dk1"/>
                </a:solidFill>
              </a:rPr>
              <a:t>According to the textbook, what really happened at the first Thanksgiving feast in 1621?</a:t>
            </a:r>
            <a:endParaRPr b="1" i="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TW ask:</a:t>
            </a:r>
            <a:r>
              <a:rPr lang="en" b="1" i="1">
                <a:solidFill>
                  <a:schemeClr val="dk1"/>
                </a:solidFill>
              </a:rPr>
              <a:t> This sounds great! I love learning the history of my favorite holidays! But I also know textbooks sometimes leave out the full truth. What do you think could be missing?</a:t>
            </a:r>
            <a:endParaRPr b="1"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Prompt Breakdown (5 min)</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TW cc</a:t>
            </a:r>
            <a:r>
              <a:rPr lang="en">
                <a:solidFill>
                  <a:schemeClr val="dk1"/>
                </a:solidFill>
              </a:rPr>
              <a:t> a student to read today’s prompt: </a:t>
            </a:r>
            <a:r>
              <a:rPr lang="en" b="1">
                <a:solidFill>
                  <a:schemeClr val="dk1"/>
                </a:solidFill>
              </a:rPr>
              <a:t>What really happened at the first Thanksgiving feast in 1621?</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TW say:</a:t>
            </a:r>
            <a:r>
              <a:rPr lang="en" i="1">
                <a:solidFill>
                  <a:schemeClr val="dk1"/>
                </a:solidFill>
              </a:rPr>
              <a:t> “Take the next 60 seconds to break down the prompt. Do this by determining what type of Historical Thinking you’ll be doing today– causation, comparison, change and continuity over time, etc. Then jot down everything you know about this topic already.</a:t>
            </a:r>
            <a:endParaRPr i="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TW say:</a:t>
            </a:r>
            <a:r>
              <a:rPr lang="en" i="1">
                <a:solidFill>
                  <a:schemeClr val="dk1"/>
                </a:solidFill>
              </a:rPr>
              <a:t> “I see that most of us had ‘argumentation’ down as our Historical Thinking Skill today, and many of us had numerous key terms and concepts we’ve learned about over the past several days, including Jamestown, Massachusetts Bay, Pilgrims, Puritans, Pequot War, King Philip’s War and Settler Colonialism. We are now ready to get to the bottom of this inquiry by digging into our sources. Today we have 2 sources, and we’ll have a short burst of discourse between our reading of each one. Please take the next 6 minutes to actively read Document 1, on page 5 of your handout. Be prepared to discuss!”</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b="1">
                <a:solidFill>
                  <a:schemeClr val="dk1"/>
                </a:solidFill>
              </a:rPr>
              <a:t>Document Analysis &amp; Discourse (25 min)</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See lesson plan</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Exit Ticket (5 min)</a:t>
            </a:r>
            <a:endParaRPr b="1">
              <a:solidFill>
                <a:schemeClr val="dk1"/>
              </a:solidFill>
            </a:endParaRPr>
          </a:p>
          <a:p>
            <a:pPr marL="228600" lvl="0" indent="0" algn="l" rtl="0">
              <a:lnSpc>
                <a:spcPct val="115000"/>
              </a:lnSpc>
              <a:spcBef>
                <a:spcPts val="0"/>
              </a:spcBef>
              <a:spcAft>
                <a:spcPts val="0"/>
              </a:spcAft>
              <a:buNone/>
            </a:pPr>
            <a:r>
              <a:rPr lang="en">
                <a:solidFill>
                  <a:schemeClr val="dk1"/>
                </a:solidFill>
              </a:rPr>
              <a:t>·         </a:t>
            </a:r>
            <a:r>
              <a:rPr lang="en" b="1">
                <a:solidFill>
                  <a:schemeClr val="dk1"/>
                </a:solidFill>
              </a:rPr>
              <a:t>An Exemplar:</a:t>
            </a:r>
            <a:endParaRPr b="1">
              <a:solidFill>
                <a:schemeClr val="dk1"/>
              </a:solidFill>
            </a:endParaRPr>
          </a:p>
          <a:p>
            <a:pPr marL="685800" lvl="0" indent="0" algn="l" rtl="0">
              <a:lnSpc>
                <a:spcPct val="115000"/>
              </a:lnSpc>
              <a:spcBef>
                <a:spcPts val="0"/>
              </a:spcBef>
              <a:spcAft>
                <a:spcPts val="0"/>
              </a:spcAft>
              <a:buNone/>
            </a:pPr>
            <a:r>
              <a:rPr lang="en">
                <a:solidFill>
                  <a:schemeClr val="dk1"/>
                </a:solidFill>
              </a:rPr>
              <a:t>o	</a:t>
            </a:r>
            <a:r>
              <a:rPr lang="en" b="1">
                <a:solidFill>
                  <a:schemeClr val="dk1"/>
                </a:solidFill>
              </a:rPr>
              <a:t>Argument:</a:t>
            </a:r>
            <a:r>
              <a:rPr lang="en">
                <a:solidFill>
                  <a:schemeClr val="dk1"/>
                </a:solidFill>
              </a:rPr>
              <a:t> Although most American students are taught that the Pilgrims were so grateful for Indigenous peoples that they shared their feast with them, it is more likely that the Indigenous people were not invited to the feast and only joined as to ensure their own safety.</a:t>
            </a:r>
            <a:endParaRPr>
              <a:solidFill>
                <a:schemeClr val="dk1"/>
              </a:solidFill>
            </a:endParaRPr>
          </a:p>
          <a:p>
            <a:pPr marL="685800" lvl="0" indent="0" algn="l" rtl="0">
              <a:lnSpc>
                <a:spcPct val="115000"/>
              </a:lnSpc>
              <a:spcBef>
                <a:spcPts val="0"/>
              </a:spcBef>
              <a:spcAft>
                <a:spcPts val="0"/>
              </a:spcAft>
              <a:buNone/>
            </a:pPr>
            <a:r>
              <a:rPr lang="en">
                <a:solidFill>
                  <a:schemeClr val="dk1"/>
                </a:solidFill>
              </a:rPr>
              <a:t>o	</a:t>
            </a:r>
            <a:r>
              <a:rPr lang="en" b="1">
                <a:solidFill>
                  <a:schemeClr val="dk1"/>
                </a:solidFill>
              </a:rPr>
              <a:t>Evidence:</a:t>
            </a:r>
            <a:endParaRPr b="1">
              <a:solidFill>
                <a:schemeClr val="dk1"/>
              </a:solidFill>
            </a:endParaRPr>
          </a:p>
          <a:p>
            <a:pPr marL="1016000" lvl="0" indent="0" algn="l" rtl="0">
              <a:lnSpc>
                <a:spcPct val="115000"/>
              </a:lnSpc>
              <a:spcBef>
                <a:spcPts val="0"/>
              </a:spcBef>
              <a:spcAft>
                <a:spcPts val="0"/>
              </a:spcAft>
              <a:buNone/>
            </a:pPr>
            <a:r>
              <a:rPr lang="en">
                <a:solidFill>
                  <a:schemeClr val="dk1"/>
                </a:solidFill>
              </a:rPr>
              <a:t>o	</a:t>
            </a:r>
            <a:r>
              <a:rPr lang="en" b="1">
                <a:solidFill>
                  <a:schemeClr val="dk1"/>
                </a:solidFill>
              </a:rPr>
              <a:t>Doc 1:</a:t>
            </a:r>
            <a:r>
              <a:rPr lang="en">
                <a:solidFill>
                  <a:schemeClr val="dk1"/>
                </a:solidFill>
              </a:rPr>
              <a:t> Edward Winslow claimed that the Wampanoag were treated as guests during the first Thanksgiving, emphasizing that despite their hardships, the Pilgrims were generous in sharing their food (Doc 1).</a:t>
            </a:r>
            <a:endParaRPr>
              <a:solidFill>
                <a:schemeClr val="dk1"/>
              </a:solidFill>
            </a:endParaRPr>
          </a:p>
          <a:p>
            <a:pPr marL="1016000" lvl="0" indent="0" algn="l" rtl="0">
              <a:lnSpc>
                <a:spcPct val="115000"/>
              </a:lnSpc>
              <a:spcBef>
                <a:spcPts val="0"/>
              </a:spcBef>
              <a:spcAft>
                <a:spcPts val="0"/>
              </a:spcAft>
              <a:buClr>
                <a:schemeClr val="dk1"/>
              </a:buClr>
              <a:buSzPts val="1100"/>
              <a:buFont typeface="Arial"/>
              <a:buNone/>
            </a:pPr>
            <a:r>
              <a:rPr lang="en">
                <a:solidFill>
                  <a:schemeClr val="dk1"/>
                </a:solidFill>
              </a:rPr>
              <a:t>o	</a:t>
            </a:r>
            <a:r>
              <a:rPr lang="en" b="1">
                <a:solidFill>
                  <a:schemeClr val="dk1"/>
                </a:solidFill>
              </a:rPr>
              <a:t>Doc 2:</a:t>
            </a:r>
            <a:r>
              <a:rPr lang="en">
                <a:solidFill>
                  <a:schemeClr val="dk1"/>
                </a:solidFill>
              </a:rPr>
              <a:t> Ramona Peters argued that the Wampanoag arrived at the Pilgrims’ feast and stayed to ensure peace. During their stay, they hunted for and fed the Pilgrims because the Europeans relied on them (Doc 2)</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a29c2e255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a29c2e25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min/@min 51</a:t>
            </a:r>
            <a:endParaRPr/>
          </a:p>
          <a:p>
            <a:pPr marL="0" lvl="0" indent="0" algn="l" rtl="0">
              <a:spcBef>
                <a:spcPts val="0"/>
              </a:spcBef>
              <a:spcAft>
                <a:spcPts val="0"/>
              </a:spcAft>
              <a:buNone/>
            </a:pPr>
            <a:endParaRPr/>
          </a:p>
          <a:p>
            <a:pPr marL="0" lvl="0" indent="0" algn="l" rtl="0">
              <a:spcBef>
                <a:spcPts val="0"/>
              </a:spcBef>
              <a:spcAft>
                <a:spcPts val="0"/>
              </a:spcAft>
              <a:buNone/>
            </a:pPr>
            <a:r>
              <a:rPr lang="en"/>
              <a:t>And scene!</a:t>
            </a:r>
            <a:endParaRPr/>
          </a:p>
          <a:p>
            <a:pPr marL="0" lvl="0" indent="0" algn="l" rtl="0">
              <a:spcBef>
                <a:spcPts val="0"/>
              </a:spcBef>
              <a:spcAft>
                <a:spcPts val="0"/>
              </a:spcAft>
              <a:buNone/>
            </a:pPr>
            <a:endParaRPr/>
          </a:p>
          <a:p>
            <a:pPr marL="0" lvl="0" indent="0" algn="l" rtl="0">
              <a:spcBef>
                <a:spcPts val="0"/>
              </a:spcBef>
              <a:spcAft>
                <a:spcPts val="0"/>
              </a:spcAft>
              <a:buNone/>
            </a:pPr>
            <a:r>
              <a:rPr lang="en"/>
              <a:t>Let’s reflect on how the Four Corners supported our historical investigation today. Please take 2 minutes to reflect on page 9 of your handout.</a:t>
            </a:r>
            <a:endParaRPr/>
          </a:p>
          <a:p>
            <a:pPr marL="457200" lvl="0" indent="-298450" algn="l" rtl="0">
              <a:spcBef>
                <a:spcPts val="0"/>
              </a:spcBef>
              <a:spcAft>
                <a:spcPts val="0"/>
              </a:spcAft>
              <a:buSzPts val="1100"/>
              <a:buChar char="●"/>
            </a:pPr>
            <a:r>
              <a:rPr lang="en"/>
              <a:t>2 min to reflect</a:t>
            </a:r>
            <a:endParaRPr/>
          </a:p>
          <a:p>
            <a:pPr marL="457200" lvl="0" indent="-298450" algn="l" rtl="0">
              <a:spcBef>
                <a:spcPts val="0"/>
              </a:spcBef>
              <a:spcAft>
                <a:spcPts val="0"/>
              </a:spcAft>
              <a:buSzPts val="1100"/>
              <a:buChar char="●"/>
            </a:pPr>
            <a:r>
              <a:rPr lang="en"/>
              <a:t>1 min to SO</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 all so much for joining me today. If you have any questions or need further support in anything related to teaching Indigenous history, or in terms of the pedagogy you learned today, please reach out to me. My contact information is located on the front page of your handout.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t>The Four Corners: </a:t>
            </a:r>
            <a:endParaRPr sz="5000" dirty="0"/>
          </a:p>
          <a:p>
            <a:pPr marL="0" lvl="0" indent="0" algn="ctr" rtl="0">
              <a:spcBef>
                <a:spcPts val="0"/>
              </a:spcBef>
              <a:spcAft>
                <a:spcPts val="0"/>
              </a:spcAft>
              <a:buNone/>
            </a:pPr>
            <a:r>
              <a:rPr lang="en" sz="5000" dirty="0"/>
              <a:t>Sourcing in History Class</a:t>
            </a:r>
            <a:endParaRPr sz="5000" dirty="0"/>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fontScale="85000" lnSpcReduction="10000"/>
          </a:bodyPr>
          <a:lstStyle/>
          <a:p>
            <a:pPr marL="0" lvl="0" indent="0" algn="l" rtl="0">
              <a:spcBef>
                <a:spcPts val="0"/>
              </a:spcBef>
              <a:spcAft>
                <a:spcPts val="0"/>
              </a:spcAft>
              <a:buNone/>
            </a:pPr>
            <a:r>
              <a:rPr lang="en"/>
              <a:t>Analyzing Bias in Primary 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298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Thinking Like a Historian</a:t>
            </a:r>
            <a:endParaRPr>
              <a:highlight>
                <a:schemeClr val="lt1"/>
              </a:highlight>
            </a:endParaRPr>
          </a:p>
        </p:txBody>
      </p:sp>
      <p:pic>
        <p:nvPicPr>
          <p:cNvPr id="65" name="Google Shape;65;p14"/>
          <p:cNvPicPr preferRelativeResize="0"/>
          <p:nvPr/>
        </p:nvPicPr>
        <p:blipFill>
          <a:blip r:embed="rId3">
            <a:alphaModFix/>
          </a:blip>
          <a:stretch>
            <a:fillRect/>
          </a:stretch>
        </p:blipFill>
        <p:spPr>
          <a:xfrm>
            <a:off x="1866425" y="1017725"/>
            <a:ext cx="5307624" cy="393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71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See It: Four Corners</a:t>
            </a:r>
            <a:endParaRPr>
              <a:highlight>
                <a:schemeClr val="lt1"/>
              </a:highlight>
            </a:endParaRPr>
          </a:p>
        </p:txBody>
      </p:sp>
      <p:sp>
        <p:nvSpPr>
          <p:cNvPr id="71" name="Google Shape;71;p15"/>
          <p:cNvSpPr txBox="1">
            <a:spLocks noGrp="1"/>
          </p:cNvSpPr>
          <p:nvPr>
            <p:ph type="body" idx="1"/>
          </p:nvPr>
        </p:nvSpPr>
        <p:spPr>
          <a:xfrm>
            <a:off x="311700" y="967500"/>
            <a:ext cx="5995200" cy="3601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200"/>
              <a:t>Analyze the student’s Document 1 annotations in response to the prompt: </a:t>
            </a:r>
            <a:r>
              <a:rPr lang="en" sz="2200" b="1"/>
              <a:t>What caused King Philip’s War of 1675?</a:t>
            </a:r>
            <a:endParaRPr sz="2200"/>
          </a:p>
          <a:p>
            <a:pPr marL="0" lvl="0" indent="0" algn="l" rtl="0">
              <a:spcBef>
                <a:spcPts val="1200"/>
              </a:spcBef>
              <a:spcAft>
                <a:spcPts val="0"/>
              </a:spcAft>
              <a:buNone/>
            </a:pPr>
            <a:r>
              <a:rPr lang="en" sz="2200"/>
              <a:t>Respond in your Handout:</a:t>
            </a:r>
            <a:endParaRPr sz="2200"/>
          </a:p>
          <a:p>
            <a:pPr marL="457200" lvl="0" indent="-368300" algn="l" rtl="0">
              <a:spcBef>
                <a:spcPts val="1200"/>
              </a:spcBef>
              <a:spcAft>
                <a:spcPts val="0"/>
              </a:spcAft>
              <a:buSzPts val="2200"/>
              <a:buChar char="●"/>
            </a:pPr>
            <a:r>
              <a:rPr lang="en" sz="2200" b="1"/>
              <a:t>What are the keys to exemplary Four Corners annotations?</a:t>
            </a:r>
            <a:endParaRPr sz="2200" b="1"/>
          </a:p>
          <a:p>
            <a:pPr marL="457200" lvl="0" indent="-368300" algn="l" rtl="0">
              <a:spcBef>
                <a:spcPts val="0"/>
              </a:spcBef>
              <a:spcAft>
                <a:spcPts val="0"/>
              </a:spcAft>
              <a:buSzPts val="2200"/>
              <a:buChar char="●"/>
            </a:pPr>
            <a:r>
              <a:rPr lang="en" sz="2200" b="1"/>
              <a:t>How will Four Corners annotations influence the strength of historical discourse and writing?</a:t>
            </a:r>
            <a:endParaRPr sz="2200" b="1"/>
          </a:p>
        </p:txBody>
      </p:sp>
      <p:pic>
        <p:nvPicPr>
          <p:cNvPr id="72" name="Google Shape;72;p15"/>
          <p:cNvPicPr preferRelativeResize="0"/>
          <p:nvPr/>
        </p:nvPicPr>
        <p:blipFill>
          <a:blip r:embed="rId3">
            <a:alphaModFix/>
          </a:blip>
          <a:stretch>
            <a:fillRect/>
          </a:stretch>
        </p:blipFill>
        <p:spPr>
          <a:xfrm>
            <a:off x="6510975" y="921013"/>
            <a:ext cx="2235649" cy="3647874"/>
          </a:xfrm>
          <a:prstGeom prst="rect">
            <a:avLst/>
          </a:prstGeom>
          <a:noFill/>
          <a:ln>
            <a:noFill/>
          </a:ln>
        </p:spPr>
      </p:pic>
      <p:sp>
        <p:nvSpPr>
          <p:cNvPr id="5" name="Oval 4">
            <a:extLst>
              <a:ext uri="{FF2B5EF4-FFF2-40B4-BE49-F238E27FC236}">
                <a16:creationId xmlns:a16="http://schemas.microsoft.com/office/drawing/2014/main" id="{009FB0EE-61AB-4499-99E5-64C8618DEB25}"/>
              </a:ext>
            </a:extLst>
          </p:cNvPr>
          <p:cNvSpPr/>
          <p:nvPr/>
        </p:nvSpPr>
        <p:spPr>
          <a:xfrm>
            <a:off x="8310376" y="432777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F3F3F"/>
                </a:solidFill>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79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Name It: Four Corners</a:t>
            </a:r>
            <a:endParaRPr>
              <a:highlight>
                <a:schemeClr val="lt1"/>
              </a:highlight>
            </a:endParaRPr>
          </a:p>
        </p:txBody>
      </p:sp>
      <p:sp>
        <p:nvSpPr>
          <p:cNvPr id="78" name="Google Shape;78;p16"/>
          <p:cNvSpPr txBox="1">
            <a:spLocks noGrp="1"/>
          </p:cNvSpPr>
          <p:nvPr>
            <p:ph type="body" idx="1"/>
          </p:nvPr>
        </p:nvSpPr>
        <p:spPr>
          <a:xfrm>
            <a:off x="311700" y="959250"/>
            <a:ext cx="8343000" cy="3754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200" b="1" u="sng"/>
              <a:t>Sourcing:</a:t>
            </a:r>
            <a:endParaRPr sz="2200" b="1" u="sng"/>
          </a:p>
          <a:p>
            <a:pPr marL="457200" lvl="0" indent="-347345" algn="l" rtl="0">
              <a:lnSpc>
                <a:spcPct val="100000"/>
              </a:lnSpc>
              <a:spcBef>
                <a:spcPts val="1200"/>
              </a:spcBef>
              <a:spcAft>
                <a:spcPts val="0"/>
              </a:spcAft>
              <a:buSzPct val="100000"/>
              <a:buChar char="●"/>
            </a:pPr>
            <a:r>
              <a:rPr lang="en" sz="2200" b="1"/>
              <a:t>Author’s Point of View:</a:t>
            </a:r>
            <a:endParaRPr sz="2200" b="1"/>
          </a:p>
          <a:p>
            <a:pPr marL="914400" lvl="1" indent="-347344" algn="l" rtl="0">
              <a:lnSpc>
                <a:spcPct val="100000"/>
              </a:lnSpc>
              <a:spcBef>
                <a:spcPts val="0"/>
              </a:spcBef>
              <a:spcAft>
                <a:spcPts val="0"/>
              </a:spcAft>
              <a:buSzPct val="100000"/>
              <a:buChar char="○"/>
            </a:pPr>
            <a:r>
              <a:rPr lang="en" sz="2200"/>
              <a:t>Students consider the author’s name, geographical location, job/role, race, gender, political affiliation, etc.</a:t>
            </a:r>
            <a:endParaRPr sz="2200"/>
          </a:p>
          <a:p>
            <a:pPr marL="457200" lvl="0" indent="0" algn="l" rtl="0">
              <a:lnSpc>
                <a:spcPct val="100000"/>
              </a:lnSpc>
              <a:spcBef>
                <a:spcPts val="1200"/>
              </a:spcBef>
              <a:spcAft>
                <a:spcPts val="0"/>
              </a:spcAft>
              <a:buNone/>
            </a:pPr>
            <a:endParaRPr sz="700" b="1"/>
          </a:p>
          <a:p>
            <a:pPr marL="457200" lvl="0" indent="-347345" algn="l" rtl="0">
              <a:lnSpc>
                <a:spcPct val="100000"/>
              </a:lnSpc>
              <a:spcBef>
                <a:spcPts val="1200"/>
              </a:spcBef>
              <a:spcAft>
                <a:spcPts val="0"/>
              </a:spcAft>
              <a:buSzPct val="100000"/>
              <a:buChar char="●"/>
            </a:pPr>
            <a:r>
              <a:rPr lang="en" sz="2200" b="1"/>
              <a:t>Historical Context:</a:t>
            </a:r>
            <a:endParaRPr sz="2200" b="1"/>
          </a:p>
          <a:p>
            <a:pPr marL="914400" lvl="1" indent="-347344" algn="l" rtl="0">
              <a:lnSpc>
                <a:spcPct val="100000"/>
              </a:lnSpc>
              <a:spcBef>
                <a:spcPts val="0"/>
              </a:spcBef>
              <a:spcAft>
                <a:spcPts val="0"/>
              </a:spcAft>
              <a:buSzPct val="100000"/>
              <a:buChar char="○"/>
            </a:pPr>
            <a:r>
              <a:rPr lang="en" sz="2200"/>
              <a:t>Students ID what they know about the topic and time period and push for precise academic vocabulary</a:t>
            </a:r>
            <a:endParaRPr sz="2200"/>
          </a:p>
          <a:p>
            <a:pPr marL="457200" lvl="0" indent="0" algn="l" rtl="0">
              <a:lnSpc>
                <a:spcPct val="100000"/>
              </a:lnSpc>
              <a:spcBef>
                <a:spcPts val="1200"/>
              </a:spcBef>
              <a:spcAft>
                <a:spcPts val="0"/>
              </a:spcAft>
              <a:buNone/>
            </a:pPr>
            <a:endParaRPr sz="700" b="1"/>
          </a:p>
          <a:p>
            <a:pPr marL="457200" lvl="0" indent="-347345" algn="l" rtl="0">
              <a:lnSpc>
                <a:spcPct val="100000"/>
              </a:lnSpc>
              <a:spcBef>
                <a:spcPts val="1200"/>
              </a:spcBef>
              <a:spcAft>
                <a:spcPts val="0"/>
              </a:spcAft>
              <a:buSzPct val="100000"/>
              <a:buChar char="●"/>
            </a:pPr>
            <a:r>
              <a:rPr lang="en" sz="2200" b="1"/>
              <a:t>Audience:</a:t>
            </a:r>
            <a:endParaRPr sz="2200" b="1"/>
          </a:p>
          <a:p>
            <a:pPr marL="914400" lvl="1" indent="-347344" algn="l" rtl="0">
              <a:lnSpc>
                <a:spcPct val="100000"/>
              </a:lnSpc>
              <a:spcBef>
                <a:spcPts val="0"/>
              </a:spcBef>
              <a:spcAft>
                <a:spcPts val="0"/>
              </a:spcAft>
              <a:buSzPct val="100000"/>
              <a:buChar char="○"/>
            </a:pPr>
            <a:r>
              <a:rPr lang="en" sz="2200"/>
              <a:t>Students determine the type of source (ie. speech, letter, newspaper article, etc.) and the resulting intended viewers/readers/listeners </a:t>
            </a:r>
            <a:endParaRPr sz="2200"/>
          </a:p>
        </p:txBody>
      </p:sp>
      <p:pic>
        <p:nvPicPr>
          <p:cNvPr id="79" name="Google Shape;79;p16"/>
          <p:cNvPicPr preferRelativeResize="0"/>
          <p:nvPr/>
        </p:nvPicPr>
        <p:blipFill>
          <a:blip r:embed="rId3">
            <a:alphaModFix/>
          </a:blip>
          <a:stretch>
            <a:fillRect/>
          </a:stretch>
        </p:blipFill>
        <p:spPr>
          <a:xfrm>
            <a:off x="7189850" y="279625"/>
            <a:ext cx="1501175" cy="1183800"/>
          </a:xfrm>
          <a:prstGeom prst="rect">
            <a:avLst/>
          </a:prstGeom>
          <a:noFill/>
          <a:ln>
            <a:noFill/>
          </a:ln>
        </p:spPr>
      </p:pic>
      <p:sp>
        <p:nvSpPr>
          <p:cNvPr id="5" name="Oval 4">
            <a:extLst>
              <a:ext uri="{FF2B5EF4-FFF2-40B4-BE49-F238E27FC236}">
                <a16:creationId xmlns:a16="http://schemas.microsoft.com/office/drawing/2014/main" id="{AD448E7E-18AF-4679-9295-972F9299D117}"/>
              </a:ext>
            </a:extLst>
          </p:cNvPr>
          <p:cNvSpPr/>
          <p:nvPr/>
        </p:nvSpPr>
        <p:spPr>
          <a:xfrm>
            <a:off x="8310376" y="432777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F3F3F"/>
                </a:solidFill>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79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Name It: Four Corners</a:t>
            </a:r>
            <a:endParaRPr>
              <a:highlight>
                <a:schemeClr val="lt1"/>
              </a:highlight>
            </a:endParaRPr>
          </a:p>
        </p:txBody>
      </p:sp>
      <p:sp>
        <p:nvSpPr>
          <p:cNvPr id="85" name="Google Shape;85;p17"/>
          <p:cNvSpPr txBox="1">
            <a:spLocks noGrp="1"/>
          </p:cNvSpPr>
          <p:nvPr>
            <p:ph type="body" idx="1"/>
          </p:nvPr>
        </p:nvSpPr>
        <p:spPr>
          <a:xfrm>
            <a:off x="311700" y="959250"/>
            <a:ext cx="8343000" cy="3837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200" b="1" u="sng"/>
              <a:t>Analysis:</a:t>
            </a:r>
            <a:endParaRPr sz="2200" b="1" u="sng"/>
          </a:p>
          <a:p>
            <a:pPr marL="457200" lvl="0" indent="-347345" algn="l" rtl="0">
              <a:lnSpc>
                <a:spcPct val="100000"/>
              </a:lnSpc>
              <a:spcBef>
                <a:spcPts val="1200"/>
              </a:spcBef>
              <a:spcAft>
                <a:spcPts val="0"/>
              </a:spcAft>
              <a:buSzPct val="100000"/>
              <a:buChar char="●"/>
            </a:pPr>
            <a:r>
              <a:rPr lang="en" sz="2200" b="1"/>
              <a:t>Author’s Claim:</a:t>
            </a:r>
            <a:endParaRPr sz="2200" b="1"/>
          </a:p>
          <a:p>
            <a:pPr marL="914400" lvl="1" indent="-347344" algn="l" rtl="0">
              <a:lnSpc>
                <a:spcPct val="100000"/>
              </a:lnSpc>
              <a:spcBef>
                <a:spcPts val="0"/>
              </a:spcBef>
              <a:spcAft>
                <a:spcPts val="0"/>
              </a:spcAft>
              <a:buSzPct val="100000"/>
              <a:buChar char="○"/>
            </a:pPr>
            <a:r>
              <a:rPr lang="en" sz="2200"/>
              <a:t>Students record a paraphrase of the sub-arguments and overall argument in the document</a:t>
            </a:r>
            <a:endParaRPr sz="2200"/>
          </a:p>
          <a:p>
            <a:pPr marL="457200" lvl="0" indent="0" algn="l" rtl="0">
              <a:lnSpc>
                <a:spcPct val="100000"/>
              </a:lnSpc>
              <a:spcBef>
                <a:spcPts val="1200"/>
              </a:spcBef>
              <a:spcAft>
                <a:spcPts val="0"/>
              </a:spcAft>
              <a:buNone/>
            </a:pPr>
            <a:endParaRPr sz="700" b="1"/>
          </a:p>
          <a:p>
            <a:pPr marL="457200" lvl="0" indent="-347345" algn="l" rtl="0">
              <a:lnSpc>
                <a:spcPct val="100000"/>
              </a:lnSpc>
              <a:spcBef>
                <a:spcPts val="1200"/>
              </a:spcBef>
              <a:spcAft>
                <a:spcPts val="0"/>
              </a:spcAft>
              <a:buSzPct val="100000"/>
              <a:buChar char="●"/>
            </a:pPr>
            <a:r>
              <a:rPr lang="en" sz="2200" b="1"/>
              <a:t>Author’s Purpose:</a:t>
            </a:r>
            <a:endParaRPr sz="2200" b="1"/>
          </a:p>
          <a:p>
            <a:pPr marL="914400" lvl="1" indent="-347344" algn="l" rtl="0">
              <a:lnSpc>
                <a:spcPct val="100000"/>
              </a:lnSpc>
              <a:spcBef>
                <a:spcPts val="0"/>
              </a:spcBef>
              <a:spcAft>
                <a:spcPts val="0"/>
              </a:spcAft>
              <a:buSzPct val="100000"/>
              <a:buChar char="○"/>
            </a:pPr>
            <a:r>
              <a:rPr lang="en" sz="2200"/>
              <a:t>Students determine author’s motives by considering why the author chose this type of course to communicate this message at this time to this audience</a:t>
            </a:r>
            <a:endParaRPr sz="2200"/>
          </a:p>
          <a:p>
            <a:pPr marL="457200" lvl="0" indent="0" algn="l" rtl="0">
              <a:lnSpc>
                <a:spcPct val="100000"/>
              </a:lnSpc>
              <a:spcBef>
                <a:spcPts val="1200"/>
              </a:spcBef>
              <a:spcAft>
                <a:spcPts val="0"/>
              </a:spcAft>
              <a:buNone/>
            </a:pPr>
            <a:endParaRPr sz="700" b="1"/>
          </a:p>
          <a:p>
            <a:pPr marL="457200" lvl="0" indent="-347345" algn="l" rtl="0">
              <a:lnSpc>
                <a:spcPct val="100000"/>
              </a:lnSpc>
              <a:spcBef>
                <a:spcPts val="1200"/>
              </a:spcBef>
              <a:spcAft>
                <a:spcPts val="0"/>
              </a:spcAft>
              <a:buSzPct val="100000"/>
              <a:buChar char="●"/>
            </a:pPr>
            <a:r>
              <a:rPr lang="en" sz="2200" b="1"/>
              <a:t>Significance Statement:</a:t>
            </a:r>
            <a:endParaRPr sz="2200" b="1"/>
          </a:p>
          <a:p>
            <a:pPr marL="914400" lvl="1" indent="-347344" algn="l" rtl="0">
              <a:lnSpc>
                <a:spcPct val="100000"/>
              </a:lnSpc>
              <a:spcBef>
                <a:spcPts val="0"/>
              </a:spcBef>
              <a:spcAft>
                <a:spcPts val="0"/>
              </a:spcAft>
              <a:buSzPct val="100000"/>
              <a:buChar char="○"/>
            </a:pPr>
            <a:r>
              <a:rPr lang="en" sz="2200"/>
              <a:t>Students answer the prompt and group sources for oral and written analysis</a:t>
            </a:r>
            <a:endParaRPr sz="2200"/>
          </a:p>
        </p:txBody>
      </p:sp>
      <p:pic>
        <p:nvPicPr>
          <p:cNvPr id="86" name="Google Shape;86;p17"/>
          <p:cNvPicPr preferRelativeResize="0"/>
          <p:nvPr/>
        </p:nvPicPr>
        <p:blipFill>
          <a:blip r:embed="rId3">
            <a:alphaModFix/>
          </a:blip>
          <a:stretch>
            <a:fillRect/>
          </a:stretch>
        </p:blipFill>
        <p:spPr>
          <a:xfrm>
            <a:off x="7189850" y="279625"/>
            <a:ext cx="1501175" cy="1183800"/>
          </a:xfrm>
          <a:prstGeom prst="rect">
            <a:avLst/>
          </a:prstGeom>
          <a:noFill/>
          <a:ln>
            <a:noFill/>
          </a:ln>
        </p:spPr>
      </p:pic>
      <p:sp>
        <p:nvSpPr>
          <p:cNvPr id="5" name="Oval 4">
            <a:extLst>
              <a:ext uri="{FF2B5EF4-FFF2-40B4-BE49-F238E27FC236}">
                <a16:creationId xmlns:a16="http://schemas.microsoft.com/office/drawing/2014/main" id="{1F7389C8-0C92-4A9E-99C5-349EE633EF49}"/>
              </a:ext>
            </a:extLst>
          </p:cNvPr>
          <p:cNvSpPr/>
          <p:nvPr/>
        </p:nvSpPr>
        <p:spPr>
          <a:xfrm>
            <a:off x="8310376" y="432777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F3F3F"/>
                </a:solidFill>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79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Do It: Four Corners</a:t>
            </a:r>
            <a:endParaRPr>
              <a:highlight>
                <a:schemeClr val="lt1"/>
              </a:highlight>
            </a:endParaRPr>
          </a:p>
        </p:txBody>
      </p:sp>
      <p:sp>
        <p:nvSpPr>
          <p:cNvPr id="92" name="Google Shape;92;p18"/>
          <p:cNvSpPr txBox="1">
            <a:spLocks noGrp="1"/>
          </p:cNvSpPr>
          <p:nvPr>
            <p:ph type="body" idx="1"/>
          </p:nvPr>
        </p:nvSpPr>
        <p:spPr>
          <a:xfrm>
            <a:off x="311700" y="959250"/>
            <a:ext cx="8343000" cy="383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Let’s participate as students in an inquiry lesson! Listen carefully as your “teacher” guides you through the lesson. As you participate, consider:</a:t>
            </a:r>
            <a:endParaRPr sz="2200"/>
          </a:p>
          <a:p>
            <a:pPr marL="457200" lvl="0" indent="-368300" algn="l" rtl="0">
              <a:spcBef>
                <a:spcPts val="1200"/>
              </a:spcBef>
              <a:spcAft>
                <a:spcPts val="0"/>
              </a:spcAft>
              <a:buSzPts val="2200"/>
              <a:buChar char="●"/>
            </a:pPr>
            <a:r>
              <a:rPr lang="en" sz="2200" b="1"/>
              <a:t>How do the Four Corners help students to focus on sourcing? </a:t>
            </a:r>
            <a:endParaRPr sz="2200" b="1"/>
          </a:p>
          <a:p>
            <a:pPr marL="457200" lvl="0" indent="-368300" algn="l" rtl="0">
              <a:spcBef>
                <a:spcPts val="0"/>
              </a:spcBef>
              <a:spcAft>
                <a:spcPts val="0"/>
              </a:spcAft>
              <a:buSzPts val="2200"/>
              <a:buChar char="●"/>
            </a:pPr>
            <a:r>
              <a:rPr lang="en" sz="2200" b="1"/>
              <a:t>How does the Four Corners annotation method help to support all learners in accessing historical materials?</a:t>
            </a:r>
            <a:endParaRPr sz="2200" b="1"/>
          </a:p>
        </p:txBody>
      </p:sp>
      <p:pic>
        <p:nvPicPr>
          <p:cNvPr id="93" name="Google Shape;93;p18"/>
          <p:cNvPicPr preferRelativeResize="0"/>
          <p:nvPr/>
        </p:nvPicPr>
        <p:blipFill>
          <a:blip r:embed="rId3">
            <a:alphaModFix/>
          </a:blip>
          <a:stretch>
            <a:fillRect/>
          </a:stretch>
        </p:blipFill>
        <p:spPr>
          <a:xfrm>
            <a:off x="-7" y="3969400"/>
            <a:ext cx="3451949" cy="1404175"/>
          </a:xfrm>
          <a:prstGeom prst="rect">
            <a:avLst/>
          </a:prstGeom>
          <a:noFill/>
          <a:ln>
            <a:noFill/>
          </a:ln>
        </p:spPr>
      </p:pic>
      <p:pic>
        <p:nvPicPr>
          <p:cNvPr id="94" name="Google Shape;94;p18"/>
          <p:cNvPicPr preferRelativeResize="0"/>
          <p:nvPr/>
        </p:nvPicPr>
        <p:blipFill>
          <a:blip r:embed="rId3">
            <a:alphaModFix/>
          </a:blip>
          <a:stretch>
            <a:fillRect/>
          </a:stretch>
        </p:blipFill>
        <p:spPr>
          <a:xfrm>
            <a:off x="3635343" y="3969400"/>
            <a:ext cx="3451949" cy="1404175"/>
          </a:xfrm>
          <a:prstGeom prst="rect">
            <a:avLst/>
          </a:prstGeom>
          <a:noFill/>
          <a:ln>
            <a:noFill/>
          </a:ln>
        </p:spPr>
      </p:pic>
      <p:pic>
        <p:nvPicPr>
          <p:cNvPr id="95" name="Google Shape;95;p18"/>
          <p:cNvPicPr preferRelativeResize="0"/>
          <p:nvPr/>
        </p:nvPicPr>
        <p:blipFill>
          <a:blip r:embed="rId3">
            <a:alphaModFix/>
          </a:blip>
          <a:stretch>
            <a:fillRect/>
          </a:stretch>
        </p:blipFill>
        <p:spPr>
          <a:xfrm>
            <a:off x="6291618" y="3969400"/>
            <a:ext cx="3451949" cy="140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CDAD-7B63-43E1-8E2F-BAD562AE9F46}"/>
              </a:ext>
            </a:extLst>
          </p:cNvPr>
          <p:cNvSpPr>
            <a:spLocks noGrp="1"/>
          </p:cNvSpPr>
          <p:nvPr>
            <p:ph type="title"/>
          </p:nvPr>
        </p:nvSpPr>
        <p:spPr/>
        <p:txBody>
          <a:bodyPr/>
          <a:lstStyle/>
          <a:p>
            <a:r>
              <a:rPr lang="en-US" dirty="0">
                <a:highlight>
                  <a:srgbClr val="FFFF00"/>
                </a:highlight>
              </a:rPr>
              <a:t>Core Idea</a:t>
            </a:r>
          </a:p>
        </p:txBody>
      </p:sp>
      <p:sp>
        <p:nvSpPr>
          <p:cNvPr id="4" name="Text Placeholder 3">
            <a:extLst>
              <a:ext uri="{FF2B5EF4-FFF2-40B4-BE49-F238E27FC236}">
                <a16:creationId xmlns:a16="http://schemas.microsoft.com/office/drawing/2014/main" id="{8A95A16B-F47C-49E8-8A15-F92F560D9748}"/>
              </a:ext>
            </a:extLst>
          </p:cNvPr>
          <p:cNvSpPr>
            <a:spLocks noGrp="1"/>
          </p:cNvSpPr>
          <p:nvPr>
            <p:ph type="body" idx="2"/>
          </p:nvPr>
        </p:nvSpPr>
        <p:spPr/>
        <p:txBody>
          <a:bodyPr>
            <a:noAutofit/>
          </a:bodyPr>
          <a:lstStyle/>
          <a:p>
            <a:pPr marL="114300" indent="0">
              <a:buNone/>
            </a:pPr>
            <a:r>
              <a:rPr lang="en-US" sz="2600" dirty="0"/>
              <a:t>By teaching students to source what they read, we teach them to do much more than comprehend a text. </a:t>
            </a:r>
          </a:p>
          <a:p>
            <a:pPr marL="114300" indent="0">
              <a:buNone/>
            </a:pPr>
            <a:endParaRPr lang="en-US" sz="2600" dirty="0"/>
          </a:p>
          <a:p>
            <a:pPr marL="114300" indent="0">
              <a:buNone/>
            </a:pPr>
            <a:r>
              <a:rPr lang="en-US" sz="2600" dirty="0"/>
              <a:t>We invite them to think like </a:t>
            </a:r>
            <a:r>
              <a:rPr lang="en-US" sz="2600" b="1" dirty="0"/>
              <a:t>historians</a:t>
            </a:r>
            <a:r>
              <a:rPr lang="en-US" sz="2600" dirty="0"/>
              <a:t>.</a:t>
            </a:r>
          </a:p>
        </p:txBody>
      </p:sp>
      <p:sp>
        <p:nvSpPr>
          <p:cNvPr id="5" name="Oval 4">
            <a:extLst>
              <a:ext uri="{FF2B5EF4-FFF2-40B4-BE49-F238E27FC236}">
                <a16:creationId xmlns:a16="http://schemas.microsoft.com/office/drawing/2014/main" id="{5A1DA616-5FCA-4B04-A2E3-6199C7C3F9D5}"/>
              </a:ext>
            </a:extLst>
          </p:cNvPr>
          <p:cNvSpPr/>
          <p:nvPr/>
        </p:nvSpPr>
        <p:spPr>
          <a:xfrm>
            <a:off x="8310376" y="432777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F3F3F"/>
                </a:solidFill>
              </a:rPr>
              <a:t>9</a:t>
            </a:r>
          </a:p>
        </p:txBody>
      </p:sp>
    </p:spTree>
    <p:extLst>
      <p:ext uri="{BB962C8B-B14F-4D97-AF65-F5344CB8AC3E}">
        <p14:creationId xmlns:p14="http://schemas.microsoft.com/office/powerpoint/2010/main" val="103358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79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lt1"/>
                </a:highlight>
              </a:rPr>
              <a:t>Final Reflection</a:t>
            </a:r>
            <a:endParaRPr>
              <a:highlight>
                <a:schemeClr val="lt1"/>
              </a:highlight>
            </a:endParaRPr>
          </a:p>
        </p:txBody>
      </p:sp>
      <p:sp>
        <p:nvSpPr>
          <p:cNvPr id="101" name="Google Shape;101;p19"/>
          <p:cNvSpPr txBox="1">
            <a:spLocks noGrp="1"/>
          </p:cNvSpPr>
          <p:nvPr>
            <p:ph type="body" idx="1"/>
          </p:nvPr>
        </p:nvSpPr>
        <p:spPr>
          <a:xfrm>
            <a:off x="311700" y="959250"/>
            <a:ext cx="8343000" cy="3837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How do the Four Corners help students to focus on sourcing? </a:t>
            </a:r>
            <a:endParaRPr sz="2200"/>
          </a:p>
          <a:p>
            <a:pPr marL="457200" lvl="0" indent="-368300" algn="l" rtl="0">
              <a:spcBef>
                <a:spcPts val="0"/>
              </a:spcBef>
              <a:spcAft>
                <a:spcPts val="0"/>
              </a:spcAft>
              <a:buSzPts val="2200"/>
              <a:buChar char="●"/>
            </a:pPr>
            <a:r>
              <a:rPr lang="en" sz="2200"/>
              <a:t>How does the Four Corners annotation method help to support all learners in accessing historical materials?</a:t>
            </a:r>
            <a:endParaRPr sz="2200"/>
          </a:p>
        </p:txBody>
      </p:sp>
      <p:pic>
        <p:nvPicPr>
          <p:cNvPr id="102" name="Google Shape;102;p19"/>
          <p:cNvPicPr preferRelativeResize="0"/>
          <p:nvPr/>
        </p:nvPicPr>
        <p:blipFill>
          <a:blip r:embed="rId3">
            <a:alphaModFix/>
          </a:blip>
          <a:stretch>
            <a:fillRect/>
          </a:stretch>
        </p:blipFill>
        <p:spPr>
          <a:xfrm>
            <a:off x="1898063" y="2877750"/>
            <a:ext cx="5347874" cy="2142724"/>
          </a:xfrm>
          <a:prstGeom prst="rect">
            <a:avLst/>
          </a:prstGeom>
          <a:noFill/>
          <a:ln>
            <a:noFill/>
          </a:ln>
        </p:spPr>
      </p:pic>
      <p:sp>
        <p:nvSpPr>
          <p:cNvPr id="5" name="Oval 4">
            <a:extLst>
              <a:ext uri="{FF2B5EF4-FFF2-40B4-BE49-F238E27FC236}">
                <a16:creationId xmlns:a16="http://schemas.microsoft.com/office/drawing/2014/main" id="{6F357BB8-46F5-425F-A6F6-032023AC0EE1}"/>
              </a:ext>
            </a:extLst>
          </p:cNvPr>
          <p:cNvSpPr/>
          <p:nvPr/>
        </p:nvSpPr>
        <p:spPr>
          <a:xfrm>
            <a:off x="8310376" y="432777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F3F3F"/>
                </a:solidFill>
              </a:rPr>
              <a:t>9</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2236</Words>
  <Application>Microsoft Office PowerPoint</Application>
  <PresentationFormat>On-screen Show (16:9)</PresentationFormat>
  <Paragraphs>129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Oswald</vt:lpstr>
      <vt:lpstr>Times New Roman</vt:lpstr>
      <vt:lpstr>Playfair Display</vt:lpstr>
      <vt:lpstr>Montserrat</vt:lpstr>
      <vt:lpstr>Pop</vt:lpstr>
      <vt:lpstr>The Four Corners:  Sourcing in History Class</vt:lpstr>
      <vt:lpstr>Thinking Like a Historian</vt:lpstr>
      <vt:lpstr>See It: Four Corners</vt:lpstr>
      <vt:lpstr>Name It: Four Corners</vt:lpstr>
      <vt:lpstr>Name It: Four Corners</vt:lpstr>
      <vt:lpstr>Do It: Four Corners</vt:lpstr>
      <vt:lpstr>Core Idea</vt:lpstr>
      <vt:lpstr>Final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Corners:  Sourcing in History Class</dc:title>
  <dc:creator>Gomez, Rebecca</dc:creator>
  <cp:lastModifiedBy>Gomez, Rebecca</cp:lastModifiedBy>
  <cp:revision>3</cp:revision>
  <dcterms:modified xsi:type="dcterms:W3CDTF">2023-10-12T22:04:54Z</dcterms:modified>
</cp:coreProperties>
</file>