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lfa Slab One" panose="020B0604020202020204" charset="0"/>
      <p:regular r:id="rId17"/>
    </p:embeddedFon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418" autoAdjust="0"/>
  </p:normalViewPr>
  <p:slideViewPr>
    <p:cSldViewPr snapToGrid="0">
      <p:cViewPr varScale="1">
        <p:scale>
          <a:sx n="89" d="100"/>
          <a:sy n="89" d="100"/>
        </p:scale>
        <p:origin x="137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 min 1</a:t>
            </a:r>
            <a:endParaRPr/>
          </a:p>
          <a:p>
            <a:pPr marL="0" lvl="0" indent="0" algn="l" rtl="0">
              <a:spcBef>
                <a:spcPts val="0"/>
              </a:spcBef>
              <a:spcAft>
                <a:spcPts val="0"/>
              </a:spcAft>
              <a:buNone/>
            </a:pPr>
            <a:endParaRPr/>
          </a:p>
          <a:p>
            <a:pPr marL="0" lvl="0" indent="0" algn="l" rtl="0">
              <a:spcBef>
                <a:spcPts val="0"/>
              </a:spcBef>
              <a:spcAft>
                <a:spcPts val="0"/>
              </a:spcAft>
              <a:buNone/>
            </a:pPr>
            <a:r>
              <a:rPr lang="en"/>
              <a:t>Good morning, everyone! My name is Rebecca Lord Gomez, and I am the Director of Education and Recreation for the Mashantucket Pequot Tribal Nation. Prior to this role, I was a History Curriculum Director for Uncommon Schools, a large charter school network in New York, New Jersey and Massachusetts. My true passion is history education, so I am so excited to welcome you to this session on teaching the Pequot War. </a:t>
            </a:r>
            <a:endParaRPr/>
          </a:p>
          <a:p>
            <a:pPr marL="0" lvl="0" indent="0" algn="l" rtl="0">
              <a:spcBef>
                <a:spcPts val="0"/>
              </a:spcBef>
              <a:spcAft>
                <a:spcPts val="0"/>
              </a:spcAft>
              <a:buNone/>
            </a:pPr>
            <a:endParaRPr/>
          </a:p>
          <a:p>
            <a:pPr marL="0" lvl="0" indent="0" algn="l" rtl="0">
              <a:spcBef>
                <a:spcPts val="0"/>
              </a:spcBef>
              <a:spcAft>
                <a:spcPts val="0"/>
              </a:spcAft>
              <a:buNone/>
            </a:pPr>
            <a:r>
              <a:rPr lang="en"/>
              <a:t>During our time together, we will immerse ourselves in 2 of the 7 lessons that the Mashantucket Pequot Tribal Nation has provided for Connecticut Teachers thus far this school year. We’ll focus on the content of these lessons by closely determining what the “most productive struggle,” or most challenging historical thinking, students will be doing during these lessons and how to prepare for that prior to the launch of class.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b984a84b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b984a84b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8 min/@min 37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Once we have identified the Most Productive Struggle, we need to determine how to help our students get there. One of the best ways to do this is to create a Monitoring Key. Now, for any people who use a curriculum with regular student-facing materials, this is more straightforward, and will look a lot like the tool that we are about to review. For those of you who do not generally use student handouts, I encourage you to think about what this could look like in your classroom, as I’ve seen it done so many different ways and it truly is a personal choice about what works best for any individual educator.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 pages 7-8 of your handout, you’ll see a teacher named Mrs. Marvania’s intellectual prep on the Pequot War lesson you just studied. Take 4 minutes to review it and answer the following: </a:t>
            </a:r>
            <a:r>
              <a:rPr lang="en" b="1" dirty="0"/>
              <a:t>READ QUESTIONS.</a:t>
            </a:r>
            <a:endParaRPr b="1" dirty="0"/>
          </a:p>
          <a:p>
            <a:pPr marL="457200" lvl="0" indent="-298450" algn="l" rtl="0">
              <a:spcBef>
                <a:spcPts val="0"/>
              </a:spcBef>
              <a:spcAft>
                <a:spcPts val="0"/>
              </a:spcAft>
              <a:buSzPts val="1100"/>
              <a:buChar char="●"/>
            </a:pPr>
            <a:r>
              <a:rPr lang="en" b="1" dirty="0"/>
              <a:t>4 min silent work</a:t>
            </a:r>
            <a:endParaRPr b="1" dirty="0"/>
          </a:p>
          <a:p>
            <a:pPr marL="457200" lvl="0" indent="-298450" algn="l" rtl="0">
              <a:spcBef>
                <a:spcPts val="0"/>
              </a:spcBef>
              <a:spcAft>
                <a:spcPts val="0"/>
              </a:spcAft>
              <a:buSzPts val="1100"/>
              <a:buChar char="●"/>
            </a:pPr>
            <a:r>
              <a:rPr lang="en" b="1" dirty="0"/>
              <a:t>1 min T&amp;T</a:t>
            </a:r>
            <a:endParaRPr b="1" dirty="0"/>
          </a:p>
          <a:p>
            <a:pPr marL="457200" lvl="0" indent="-298450" algn="l" rtl="0">
              <a:spcBef>
                <a:spcPts val="0"/>
              </a:spcBef>
              <a:spcAft>
                <a:spcPts val="0"/>
              </a:spcAft>
              <a:buSzPts val="1100"/>
              <a:buChar char="●"/>
            </a:pPr>
            <a:r>
              <a:rPr lang="en" b="1" dirty="0"/>
              <a:t>2 min SO</a:t>
            </a: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b984a84b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8b984a84b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min/@min 45</a:t>
            </a:r>
            <a:endParaRPr/>
          </a:p>
          <a:p>
            <a:pPr marL="0" lvl="0" indent="0" algn="l" rtl="0">
              <a:spcBef>
                <a:spcPts val="0"/>
              </a:spcBef>
              <a:spcAft>
                <a:spcPts val="0"/>
              </a:spcAft>
              <a:buNone/>
            </a:pPr>
            <a:endParaRPr/>
          </a:p>
          <a:p>
            <a:pPr marL="0" lvl="0" indent="0" algn="l" rtl="0">
              <a:spcBef>
                <a:spcPts val="0"/>
              </a:spcBef>
              <a:spcAft>
                <a:spcPts val="0"/>
              </a:spcAft>
              <a:buNone/>
            </a:pPr>
            <a:r>
              <a:rPr lang="en"/>
              <a:t>You’ve pretty much named everything we need to do to plan for the end goal.</a:t>
            </a:r>
            <a:endParaRPr/>
          </a:p>
          <a:p>
            <a:pPr marL="0" lvl="0" indent="0" algn="l" rtl="0">
              <a:spcBef>
                <a:spcPts val="0"/>
              </a:spcBef>
              <a:spcAft>
                <a:spcPts val="0"/>
              </a:spcAft>
              <a:buNone/>
            </a:pPr>
            <a:endParaRPr/>
          </a:p>
          <a:p>
            <a:pPr marL="0" lvl="0" indent="0" algn="l" rtl="0">
              <a:spcBef>
                <a:spcPts val="0"/>
              </a:spcBef>
              <a:spcAft>
                <a:spcPts val="0"/>
              </a:spcAft>
              <a:buNone/>
            </a:pPr>
            <a:r>
              <a:rPr lang="en" b="1"/>
              <a:t>READ SLIDE</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8b984a84b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8b984a84b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 min 47</a:t>
            </a:r>
            <a:endParaRPr/>
          </a:p>
          <a:p>
            <a:pPr marL="0" lvl="0" indent="0" algn="l" rtl="0">
              <a:spcBef>
                <a:spcPts val="0"/>
              </a:spcBef>
              <a:spcAft>
                <a:spcPts val="0"/>
              </a:spcAft>
              <a:buNone/>
            </a:pPr>
            <a:endParaRPr/>
          </a:p>
          <a:p>
            <a:pPr marL="0" lvl="0" indent="0" algn="l" rtl="0">
              <a:spcBef>
                <a:spcPts val="0"/>
              </a:spcBef>
              <a:spcAft>
                <a:spcPts val="0"/>
              </a:spcAft>
              <a:buNone/>
            </a:pPr>
            <a:r>
              <a:rPr lang="en"/>
              <a:t>This brings us to a second core idea: </a:t>
            </a:r>
            <a:r>
              <a:rPr lang="en" b="1"/>
              <a:t>READ</a:t>
            </a:r>
            <a:endParaRPr b="1"/>
          </a:p>
          <a:p>
            <a:pPr marL="0" lvl="0" indent="0" algn="l" rtl="0">
              <a:spcBef>
                <a:spcPts val="0"/>
              </a:spcBef>
              <a:spcAft>
                <a:spcPts val="0"/>
              </a:spcAft>
              <a:buNone/>
            </a:pPr>
            <a:endParaRPr b="1"/>
          </a:p>
          <a:p>
            <a:pPr marL="0" lvl="0" indent="0" algn="l" rtl="0">
              <a:spcBef>
                <a:spcPts val="0"/>
              </a:spcBef>
              <a:spcAft>
                <a:spcPts val="0"/>
              </a:spcAft>
              <a:buNone/>
            </a:pPr>
            <a:r>
              <a:rPr lang="en"/>
              <a:t>Learning is messy. It shouldn’t necessarily always be easy, and in history, there rarely is one correct answer or one way of thinking. That is exactly why we want our students to struggle, but struggle without support or intention is scary and even harmful.</a:t>
            </a:r>
            <a:endParaRPr/>
          </a:p>
          <a:p>
            <a:pPr marL="0" lvl="0" indent="0" algn="l" rtl="0">
              <a:spcBef>
                <a:spcPts val="0"/>
              </a:spcBef>
              <a:spcAft>
                <a:spcPts val="0"/>
              </a:spcAft>
              <a:buNone/>
            </a:pPr>
            <a:endParaRPr/>
          </a:p>
          <a:p>
            <a:pPr marL="0" lvl="0" indent="0" algn="l" rtl="0">
              <a:spcBef>
                <a:spcPts val="0"/>
              </a:spcBef>
              <a:spcAft>
                <a:spcPts val="0"/>
              </a:spcAft>
              <a:buNone/>
            </a:pPr>
            <a:r>
              <a:rPr lang="en"/>
              <a:t>We don’t want to remove the struggle, but we do need to make it productive so that despite the challenges of navigating difficult historical content, our young historians feel the success of growing their brains.</a:t>
            </a:r>
            <a:endParaRPr/>
          </a:p>
          <a:p>
            <a:pPr marL="0" lvl="0" indent="0" algn="l" rtl="0">
              <a:spcBef>
                <a:spcPts val="0"/>
              </a:spcBef>
              <a:spcAft>
                <a:spcPts val="0"/>
              </a:spcAft>
              <a:buNone/>
            </a:pPr>
            <a:endParaRPr/>
          </a:p>
          <a:p>
            <a:pPr marL="0" lvl="0" indent="0" algn="l" rtl="0">
              <a:spcBef>
                <a:spcPts val="0"/>
              </a:spcBef>
              <a:spcAft>
                <a:spcPts val="0"/>
              </a:spcAft>
              <a:buNone/>
            </a:pPr>
            <a:r>
              <a:rPr lang="en"/>
              <a:t>Therefore, by planning for how to help students successfully tackle the Most Productive Struggle through our Intellectual Prep, we set students up for great success.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b984a84b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8b984a84b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6 min /@min 48</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Let’s start this process together. Please take the next 6 minutes to begin creating a monitoring key for yourself for this lesson. READ SLIDE</a:t>
            </a:r>
            <a:endParaRPr dirty="0"/>
          </a:p>
          <a:p>
            <a:pPr marL="457200" lvl="0" indent="-298450" algn="l" rtl="0">
              <a:spcBef>
                <a:spcPts val="0"/>
              </a:spcBef>
              <a:spcAft>
                <a:spcPts val="0"/>
              </a:spcAft>
              <a:buSzPts val="1100"/>
              <a:buChar char="●"/>
            </a:pPr>
            <a:r>
              <a:rPr lang="en" dirty="0"/>
              <a:t>5 min silent work</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a36d5f8e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a36d5f8e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@min 54</a:t>
            </a:r>
            <a:endParaRPr/>
          </a:p>
          <a:p>
            <a:pPr marL="0" lvl="0" indent="0" algn="l" rtl="0">
              <a:spcBef>
                <a:spcPts val="0"/>
              </a:spcBef>
              <a:spcAft>
                <a:spcPts val="0"/>
              </a:spcAft>
              <a:buNone/>
            </a:pPr>
            <a:endParaRPr/>
          </a:p>
          <a:p>
            <a:pPr marL="0" lvl="0" indent="0" algn="l" rtl="0">
              <a:spcBef>
                <a:spcPts val="0"/>
              </a:spcBef>
              <a:spcAft>
                <a:spcPts val="0"/>
              </a:spcAft>
              <a:buNone/>
            </a:pPr>
            <a:r>
              <a:rPr lang="en"/>
              <a:t>I want to thank you all for engaging in intellectual prep on a very important set of lessons this morning. I want to leave you with some resources that I used to help shape the Pequot curriculum. </a:t>
            </a:r>
            <a:r>
              <a:rPr lang="en" b="1"/>
              <a:t>QUICKLY REVIEW</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8a36d5f8e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8a36d5f8e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 @ min 1</a:t>
            </a:r>
            <a:endParaRPr/>
          </a:p>
          <a:p>
            <a:pPr marL="0" lvl="0" indent="0" algn="l" rtl="0">
              <a:spcBef>
                <a:spcPts val="0"/>
              </a:spcBef>
              <a:spcAft>
                <a:spcPts val="0"/>
              </a:spcAft>
              <a:buNone/>
            </a:pPr>
            <a:endParaRPr/>
          </a:p>
          <a:p>
            <a:pPr marL="0" lvl="0" indent="0" algn="l" rtl="0">
              <a:spcBef>
                <a:spcPts val="0"/>
              </a:spcBef>
              <a:spcAft>
                <a:spcPts val="0"/>
              </a:spcAft>
              <a:buNone/>
            </a:pPr>
            <a:r>
              <a:rPr lang="en"/>
              <a:t>You are probably in this room because you’ve either taught the Pequot War before, or you haven’t and are interested in doing so. Prior to working at Mashantucket, I taught the Pequot War as a 7th grade history teacher in Newark, NJ. It’s a pretty big deal in the scope of American history; many historians consider it to be one of the first turning points in our history. So let’s reflect on our experiences.</a:t>
            </a:r>
            <a:endParaRPr/>
          </a:p>
          <a:p>
            <a:pPr marL="0" lvl="0" indent="0" algn="l" rtl="0">
              <a:spcBef>
                <a:spcPts val="0"/>
              </a:spcBef>
              <a:spcAft>
                <a:spcPts val="0"/>
              </a:spcAft>
              <a:buNone/>
            </a:pPr>
            <a:endParaRPr/>
          </a:p>
          <a:p>
            <a:pPr marL="0" lvl="0" indent="0" algn="l" rtl="0">
              <a:spcBef>
                <a:spcPts val="0"/>
              </a:spcBef>
              <a:spcAft>
                <a:spcPts val="0"/>
              </a:spcAft>
              <a:buNone/>
            </a:pPr>
            <a:r>
              <a:rPr lang="en"/>
              <a:t>Take 1 minute to jot down the following on page 1 of your handout: </a:t>
            </a:r>
            <a:r>
              <a:rPr lang="en" b="1"/>
              <a:t>READ Questions</a:t>
            </a:r>
            <a:endParaRPr b="1"/>
          </a:p>
          <a:p>
            <a:pPr marL="0" lvl="0" indent="0" algn="l" rtl="0">
              <a:spcBef>
                <a:spcPts val="0"/>
              </a:spcBef>
              <a:spcAft>
                <a:spcPts val="0"/>
              </a:spcAft>
              <a:buNone/>
            </a:pPr>
            <a:endParaRPr b="1"/>
          </a:p>
          <a:p>
            <a:pPr marL="457200" lvl="0" indent="-298450" algn="l" rtl="0">
              <a:spcBef>
                <a:spcPts val="0"/>
              </a:spcBef>
              <a:spcAft>
                <a:spcPts val="0"/>
              </a:spcAft>
              <a:buSzPts val="1100"/>
              <a:buChar char="●"/>
            </a:pPr>
            <a:r>
              <a:rPr lang="en"/>
              <a:t>1 min writing</a:t>
            </a:r>
            <a:endParaRPr/>
          </a:p>
          <a:p>
            <a:pPr marL="457200" lvl="0" indent="-298450" algn="l" rtl="0">
              <a:spcBef>
                <a:spcPts val="0"/>
              </a:spcBef>
              <a:spcAft>
                <a:spcPts val="0"/>
              </a:spcAft>
              <a:buSzPts val="1100"/>
              <a:buChar char="●"/>
            </a:pPr>
            <a:r>
              <a:rPr lang="en"/>
              <a:t>1 min T&amp;T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a36d5f8e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a36d5f8e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min/@ min 4</a:t>
            </a:r>
            <a:endParaRPr/>
          </a:p>
          <a:p>
            <a:pPr marL="0" lvl="0" indent="0" algn="l" rtl="0">
              <a:spcBef>
                <a:spcPts val="0"/>
              </a:spcBef>
              <a:spcAft>
                <a:spcPts val="0"/>
              </a:spcAft>
              <a:buNone/>
            </a:pPr>
            <a:endParaRPr/>
          </a:p>
          <a:p>
            <a:pPr marL="0" lvl="0" indent="0" algn="l" rtl="0">
              <a:spcBef>
                <a:spcPts val="0"/>
              </a:spcBef>
              <a:spcAft>
                <a:spcPts val="0"/>
              </a:spcAft>
              <a:buNone/>
            </a:pPr>
            <a:r>
              <a:rPr lang="en"/>
              <a:t>Before we can dig into the Pequot War as a topic and how to best teach heavily student-centered lessons, we first need to understand how the Pequot curriculum is designed. I am working with my curriculum writers to create approximately 25 lessons, all of which will be available to Connecticut teachers to fit into their curriculum in whatever way they see fit this year. These lessons will fit into 4 “cycles,” and each of these cycles has 3 stages. We’ll unpack what this means in just a moment.</a:t>
            </a:r>
            <a:endParaRPr/>
          </a:p>
          <a:p>
            <a:pPr marL="0" lvl="0" indent="0" algn="l" rtl="0">
              <a:spcBef>
                <a:spcPts val="0"/>
              </a:spcBef>
              <a:spcAft>
                <a:spcPts val="0"/>
              </a:spcAft>
              <a:buNone/>
            </a:pPr>
            <a:endParaRPr/>
          </a:p>
          <a:p>
            <a:pPr marL="0" lvl="0" indent="0" algn="l" rtl="0">
              <a:spcBef>
                <a:spcPts val="0"/>
              </a:spcBef>
              <a:spcAft>
                <a:spcPts val="0"/>
              </a:spcAft>
              <a:buNone/>
            </a:pPr>
            <a:r>
              <a:rPr lang="en"/>
              <a:t>Today, one of the 4 cycles is available to teachers. It is not cycle 1, which will be the earliest period in Pequot history, but instead, is cycle 3, which centers on the period 1614-1640. The Pequots felt that this period was crucial to begin with, not only because it’s imperative to understanding so much about Mashantucket today, but also because whether anyone likes it or not, the Pequot War is what is most often taught about the Pequot people in American history classrooms. We might as well get the narrative right!</a:t>
            </a:r>
            <a:endParaRPr/>
          </a:p>
          <a:p>
            <a:pPr marL="0" lvl="0" indent="0" algn="l" rtl="0">
              <a:spcBef>
                <a:spcPts val="0"/>
              </a:spcBef>
              <a:spcAft>
                <a:spcPts val="0"/>
              </a:spcAft>
              <a:buNone/>
            </a:pPr>
            <a:endParaRPr/>
          </a:p>
          <a:p>
            <a:pPr marL="0" lvl="0" indent="0" algn="l" rtl="0">
              <a:spcBef>
                <a:spcPts val="0"/>
              </a:spcBef>
              <a:spcAft>
                <a:spcPts val="0"/>
              </a:spcAft>
              <a:buNone/>
            </a:pPr>
            <a:r>
              <a:rPr lang="en"/>
              <a:t>The other 3 cycles will be released this year, beginning with cycle 4, which will cover federal recognition and the modern day.</a:t>
            </a:r>
            <a:endParaRPr/>
          </a:p>
          <a:p>
            <a:pPr marL="0" lvl="0" indent="0" algn="l" rtl="0">
              <a:spcBef>
                <a:spcPts val="0"/>
              </a:spcBef>
              <a:spcAft>
                <a:spcPts val="0"/>
              </a:spcAft>
              <a:buNone/>
            </a:pPr>
            <a:endParaRPr/>
          </a:p>
          <a:p>
            <a:pPr marL="0" lvl="0" indent="0" algn="l" rtl="0">
              <a:spcBef>
                <a:spcPts val="0"/>
              </a:spcBef>
              <a:spcAft>
                <a:spcPts val="0"/>
              </a:spcAft>
              <a:buNone/>
            </a:pPr>
            <a:r>
              <a:rPr lang="en"/>
              <a:t>So what do I mean by cycles and stages? Let’s take a look. On page 3 of your handout, you’ll find a document that is also posted on GoOpen CT right now. Please take </a:t>
            </a:r>
            <a:r>
              <a:rPr lang="en" b="1"/>
              <a:t>4 minutes</a:t>
            </a:r>
            <a:r>
              <a:rPr lang="en"/>
              <a:t> to review it and answer the following questions: </a:t>
            </a:r>
            <a:r>
              <a:rPr lang="en" b="1"/>
              <a:t>READ</a:t>
            </a:r>
            <a:endParaRPr b="1"/>
          </a:p>
          <a:p>
            <a:pPr marL="0" lvl="0" indent="0" algn="l" rtl="0">
              <a:spcBef>
                <a:spcPts val="0"/>
              </a:spcBef>
              <a:spcAft>
                <a:spcPts val="0"/>
              </a:spcAft>
              <a:buNone/>
            </a:pPr>
            <a:endParaRPr b="1"/>
          </a:p>
          <a:p>
            <a:pPr marL="457200" lvl="0" indent="-298450" algn="l" rtl="0">
              <a:spcBef>
                <a:spcPts val="0"/>
              </a:spcBef>
              <a:spcAft>
                <a:spcPts val="0"/>
              </a:spcAft>
              <a:buSzPts val="1100"/>
              <a:buChar char="●"/>
            </a:pPr>
            <a:r>
              <a:rPr lang="en"/>
              <a:t>4 min silent review and writing</a:t>
            </a:r>
            <a:endParaRPr/>
          </a:p>
          <a:p>
            <a:pPr marL="457200" lvl="0" indent="-298450" algn="l" rtl="0">
              <a:spcBef>
                <a:spcPts val="0"/>
              </a:spcBef>
              <a:spcAft>
                <a:spcPts val="0"/>
              </a:spcAft>
              <a:buSzPts val="1100"/>
              <a:buChar char="●"/>
            </a:pPr>
            <a:r>
              <a:rPr lang="en"/>
              <a:t>1 min T&amp;T</a:t>
            </a:r>
            <a:endParaRPr/>
          </a:p>
          <a:p>
            <a:pPr marL="457200" lvl="0" indent="-298450" algn="l" rtl="0">
              <a:spcBef>
                <a:spcPts val="0"/>
              </a:spcBef>
              <a:spcAft>
                <a:spcPts val="0"/>
              </a:spcAft>
              <a:buSzPts val="1100"/>
              <a:buChar char="●"/>
            </a:pPr>
            <a:r>
              <a:rPr lang="en"/>
              <a:t>2 min SO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a36d5f8e1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a36d5f8e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min/@min 12</a:t>
            </a:r>
            <a:endParaRPr/>
          </a:p>
          <a:p>
            <a:pPr marL="0" lvl="0" indent="0" algn="l" rtl="0">
              <a:spcBef>
                <a:spcPts val="0"/>
              </a:spcBef>
              <a:spcAft>
                <a:spcPts val="0"/>
              </a:spcAft>
              <a:buNone/>
            </a:pPr>
            <a:endParaRPr/>
          </a:p>
          <a:p>
            <a:pPr marL="0" lvl="0" indent="0" algn="l" rtl="0">
              <a:spcBef>
                <a:spcPts val="0"/>
              </a:spcBef>
              <a:spcAft>
                <a:spcPts val="0"/>
              </a:spcAft>
              <a:buNone/>
            </a:pPr>
            <a:r>
              <a:rPr lang="en"/>
              <a:t>One more extremely important note for all of us prior to digging into the Pequot War curriculum. </a:t>
            </a:r>
            <a:endParaRPr/>
          </a:p>
          <a:p>
            <a:pPr marL="0" lvl="0" indent="0" algn="l" rtl="0">
              <a:spcBef>
                <a:spcPts val="0"/>
              </a:spcBef>
              <a:spcAft>
                <a:spcPts val="0"/>
              </a:spcAft>
              <a:buNone/>
            </a:pPr>
            <a:endParaRPr/>
          </a:p>
          <a:p>
            <a:pPr marL="0" lvl="0" indent="0" algn="l" rtl="0">
              <a:spcBef>
                <a:spcPts val="0"/>
              </a:spcBef>
              <a:spcAft>
                <a:spcPts val="0"/>
              </a:spcAft>
              <a:buNone/>
            </a:pPr>
            <a:r>
              <a:rPr lang="en" b="1"/>
              <a:t>Read slide</a:t>
            </a:r>
            <a:endParaRPr b="1"/>
          </a:p>
          <a:p>
            <a:pPr marL="0" lvl="0" indent="0" algn="l" rtl="0">
              <a:spcBef>
                <a:spcPts val="0"/>
              </a:spcBef>
              <a:spcAft>
                <a:spcPts val="0"/>
              </a:spcAft>
              <a:buNone/>
            </a:pPr>
            <a:endParaRPr b="1"/>
          </a:p>
          <a:p>
            <a:pPr marL="0" lvl="0" indent="0" algn="l" rtl="0">
              <a:spcBef>
                <a:spcPts val="0"/>
              </a:spcBef>
              <a:spcAft>
                <a:spcPts val="0"/>
              </a:spcAft>
              <a:buNone/>
            </a:pPr>
            <a:r>
              <a:rPr lang="en"/>
              <a:t>You’ll find a copy of the Four Corners resource on page 4 of your handout, as well as on GoOpen CT. I will be doing a full session this afternoon on the Four Corners, so to learn more, please join me! We’ll undergo an inquiry lesson simulation to feel what sourcing documents in this way feels like for students! But we all need a baseline understanding of what the Four Corners are and the function they play in primary source analysis to access our time together this morning.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a36d5f8e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a36d5f8e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min/ @ min 14</a:t>
            </a:r>
            <a:endParaRPr/>
          </a:p>
          <a:p>
            <a:pPr marL="0" lvl="0" indent="0" algn="l" rtl="0">
              <a:spcBef>
                <a:spcPts val="0"/>
              </a:spcBef>
              <a:spcAft>
                <a:spcPts val="0"/>
              </a:spcAft>
              <a:buNone/>
            </a:pPr>
            <a:endParaRPr/>
          </a:p>
          <a:p>
            <a:pPr marL="0" lvl="0" indent="0" algn="l" rtl="0">
              <a:spcBef>
                <a:spcPts val="0"/>
              </a:spcBef>
              <a:spcAft>
                <a:spcPts val="0"/>
              </a:spcAft>
              <a:buNone/>
            </a:pPr>
            <a:r>
              <a:rPr lang="en"/>
              <a:t>We’ve all taught many history lessons, and we all know that good teaching– regardless of content area– requires strong preparation. In order to help us access a lesson on the Pequot War today, we are going to start by identifying how to best internalize a lesson. </a:t>
            </a:r>
            <a:endParaRPr/>
          </a:p>
          <a:p>
            <a:pPr marL="0" lvl="0" indent="0" algn="l" rtl="0">
              <a:spcBef>
                <a:spcPts val="0"/>
              </a:spcBef>
              <a:spcAft>
                <a:spcPts val="0"/>
              </a:spcAft>
              <a:buNone/>
            </a:pPr>
            <a:endParaRPr/>
          </a:p>
          <a:p>
            <a:pPr marL="0" lvl="0" indent="0" algn="l" rtl="0">
              <a:spcBef>
                <a:spcPts val="0"/>
              </a:spcBef>
              <a:spcAft>
                <a:spcPts val="0"/>
              </a:spcAft>
              <a:buNone/>
            </a:pPr>
            <a:r>
              <a:rPr lang="en"/>
              <a:t>On page 5 of your handout, you’ll find a “Lesson Internalization” one-pager. Please take 3 minutes to skim it and answer the following questions: </a:t>
            </a:r>
            <a:r>
              <a:rPr lang="en" b="1"/>
              <a:t>READ</a:t>
            </a:r>
            <a:endParaRPr b="1"/>
          </a:p>
          <a:p>
            <a:pPr marL="457200" lvl="0" indent="-298450" algn="l" rtl="0">
              <a:spcBef>
                <a:spcPts val="0"/>
              </a:spcBef>
              <a:spcAft>
                <a:spcPts val="0"/>
              </a:spcAft>
              <a:buSzPts val="1100"/>
              <a:buChar char="●"/>
            </a:pPr>
            <a:r>
              <a:rPr lang="en"/>
              <a:t>3 min to read</a:t>
            </a:r>
            <a:endParaRPr/>
          </a:p>
          <a:p>
            <a:pPr marL="457200" lvl="0" indent="-298450" algn="l" rtl="0">
              <a:spcBef>
                <a:spcPts val="0"/>
              </a:spcBef>
              <a:spcAft>
                <a:spcPts val="0"/>
              </a:spcAft>
              <a:buSzPts val="1100"/>
              <a:buChar char="●"/>
            </a:pPr>
            <a:r>
              <a:rPr lang="en"/>
              <a:t>1 min T&amp;T</a:t>
            </a:r>
            <a:endParaRPr/>
          </a:p>
          <a:p>
            <a:pPr marL="457200" lvl="0" indent="-298450" algn="l" rtl="0">
              <a:spcBef>
                <a:spcPts val="0"/>
              </a:spcBef>
              <a:spcAft>
                <a:spcPts val="0"/>
              </a:spcAft>
              <a:buSzPts val="1100"/>
              <a:buChar char="●"/>
            </a:pPr>
            <a:r>
              <a:rPr lang="en"/>
              <a:t>2 min SO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a36d5f8e1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a36d5f8e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min 20</a:t>
            </a:r>
            <a:endParaRPr/>
          </a:p>
          <a:p>
            <a:pPr marL="0" lvl="0" indent="0" algn="l" rtl="0">
              <a:spcBef>
                <a:spcPts val="0"/>
              </a:spcBef>
              <a:spcAft>
                <a:spcPts val="0"/>
              </a:spcAft>
              <a:buNone/>
            </a:pPr>
            <a:endParaRPr/>
          </a:p>
          <a:p>
            <a:pPr marL="0" lvl="0" indent="0" algn="l" rtl="0">
              <a:spcBef>
                <a:spcPts val="0"/>
              </a:spcBef>
              <a:spcAft>
                <a:spcPts val="0"/>
              </a:spcAft>
              <a:buNone/>
            </a:pPr>
            <a:r>
              <a:rPr lang="en"/>
              <a:t>You’ve pretty much named them all. We want to: </a:t>
            </a:r>
            <a:r>
              <a:rPr lang="en" b="1"/>
              <a:t>READ</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b984a84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b984a84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 min 21</a:t>
            </a:r>
            <a:endParaRPr/>
          </a:p>
          <a:p>
            <a:pPr marL="0" lvl="0" indent="0" algn="l" rtl="0">
              <a:spcBef>
                <a:spcPts val="0"/>
              </a:spcBef>
              <a:spcAft>
                <a:spcPts val="0"/>
              </a:spcAft>
              <a:buNone/>
            </a:pPr>
            <a:endParaRPr/>
          </a:p>
          <a:p>
            <a:pPr marL="0" lvl="0" indent="0" algn="l" rtl="0">
              <a:spcBef>
                <a:spcPts val="0"/>
              </a:spcBef>
              <a:spcAft>
                <a:spcPts val="0"/>
              </a:spcAft>
              <a:buNone/>
            </a:pPr>
            <a:r>
              <a:rPr lang="en"/>
              <a:t>And this brings us to our first Core Idea of the day: </a:t>
            </a:r>
            <a:r>
              <a:rPr lang="en" b="1"/>
              <a:t>Read</a:t>
            </a:r>
            <a:endParaRPr b="1"/>
          </a:p>
          <a:p>
            <a:pPr marL="0" lvl="0" indent="0" algn="l" rtl="0">
              <a:spcBef>
                <a:spcPts val="0"/>
              </a:spcBef>
              <a:spcAft>
                <a:spcPts val="0"/>
              </a:spcAft>
              <a:buNone/>
            </a:pPr>
            <a:endParaRPr b="1"/>
          </a:p>
          <a:p>
            <a:pPr marL="0" lvl="0" indent="0" algn="l" rtl="0">
              <a:spcBef>
                <a:spcPts val="0"/>
              </a:spcBef>
              <a:spcAft>
                <a:spcPts val="0"/>
              </a:spcAft>
              <a:buNone/>
            </a:pPr>
            <a:r>
              <a:rPr lang="en"/>
              <a:t>As a first year teacher in the South Bronx, I remember being told: “If you don’t have a plan for your students, they’ll have a plan for you!” And this doesn’t just mean having an activity for them to complete. It includes having a clear, rigorous destination that we thoughtfully prepare to navigate them towards.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b984a84b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8b984a84b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3 min /@min 22</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In our one pager under Step 2: Prepare for Discourse, we are asked to prep for the most productive struggle of the lesson. Before we can do this in our Pequot War lesson, we first need to identify what we mean by the most productive struggle is.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Call on 2 readers to read the slide.</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know that all lessons have objectives: the skills or content we want students to be able to master. But what about a particular lesson unlocks this learning for our kids? By taking the time to identify what it actually is about the lesson that will allow kids to grapple as historians, we help them to grow in their understanding of what we are teaching them and the discipline of history at large.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b984a84b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b984a84b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12 min/@min 25</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Finding the Most Productive Struggle in a lesson is not always easy! So let’s try it out. You each have a copy of the 2 lesson plans and student-facing materials on the Pequot War. Take the next 10 minutes to skim through the two lessons and determine: </a:t>
            </a:r>
            <a:r>
              <a:rPr lang="en" b="1" dirty="0"/>
              <a:t>ASK QUESTIONS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dirty="0"/>
              <a:t>Please note that I recognize reviewing 2 full lesson plans takes FAR more than 10 minutes. For me, it took at least an hour of intellectual prep for each hour of class I taught. The goal for right now is to just practice applying our new learnings as you familiarize yourself with the tools the Mashantucket Pequot Tribal Nation is providing you this year.</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10 min Prep</a:t>
            </a:r>
            <a:endParaRPr dirty="0"/>
          </a:p>
          <a:p>
            <a:pPr marL="457200" lvl="0" indent="-298450" algn="l" rtl="0">
              <a:spcBef>
                <a:spcPts val="0"/>
              </a:spcBef>
              <a:spcAft>
                <a:spcPts val="0"/>
              </a:spcAft>
              <a:buSzPts val="1100"/>
              <a:buChar char="●"/>
            </a:pPr>
            <a:r>
              <a:rPr lang="en"/>
              <a:t>1 min T&amp;T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426600" y="832975"/>
            <a:ext cx="8290800" cy="154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600"/>
              <a:t>Teaching the Pequot War</a:t>
            </a:r>
            <a:endParaRPr sz="4600"/>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Mashantucket Pequot Tribal Nation Curriculum,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See It: Plan for the End Goal</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000000"/>
                </a:solidFill>
              </a:rPr>
              <a:t>Study Mrs. Marvania’s intellectual prep by reviewing her Monitoring Document on pages 7-8 and determine:</a:t>
            </a:r>
            <a:endParaRPr dirty="0">
              <a:solidFill>
                <a:srgbClr val="000000"/>
              </a:solidFill>
            </a:endParaRPr>
          </a:p>
          <a:p>
            <a:pPr marL="457200" lvl="0" indent="-342900" algn="l" rtl="0">
              <a:spcBef>
                <a:spcPts val="1200"/>
              </a:spcBef>
              <a:spcAft>
                <a:spcPts val="0"/>
              </a:spcAft>
              <a:buClr>
                <a:srgbClr val="000000"/>
              </a:buClr>
              <a:buSzPts val="1800"/>
              <a:buChar char="●"/>
            </a:pPr>
            <a:r>
              <a:rPr lang="en" b="1" dirty="0">
                <a:solidFill>
                  <a:srgbClr val="000000"/>
                </a:solidFill>
              </a:rPr>
              <a:t>How did this teacher successfully prepare students to grapple with the most productive struggle?</a:t>
            </a:r>
            <a:endParaRPr b="1" dirty="0">
              <a:solidFill>
                <a:srgbClr val="000000"/>
              </a:solidFill>
            </a:endParaRPr>
          </a:p>
          <a:p>
            <a:pPr marL="457200" lvl="0" indent="-342900" algn="l" rtl="0">
              <a:spcBef>
                <a:spcPts val="0"/>
              </a:spcBef>
              <a:spcAft>
                <a:spcPts val="0"/>
              </a:spcAft>
              <a:buClr>
                <a:srgbClr val="000000"/>
              </a:buClr>
              <a:buSzPts val="1800"/>
              <a:buChar char="●"/>
            </a:pPr>
            <a:r>
              <a:rPr lang="en" b="1" dirty="0">
                <a:solidFill>
                  <a:srgbClr val="000000"/>
                </a:solidFill>
              </a:rPr>
              <a:t>What else do you notice about the teacher’s intellectual prep?</a:t>
            </a:r>
            <a:endParaRPr b="1" dirty="0">
              <a:solidFill>
                <a:srgbClr val="000000"/>
              </a:solidFill>
            </a:endParaRPr>
          </a:p>
        </p:txBody>
      </p:sp>
      <p:pic>
        <p:nvPicPr>
          <p:cNvPr id="116" name="Google Shape;116;p22"/>
          <p:cNvPicPr preferRelativeResize="0"/>
          <p:nvPr/>
        </p:nvPicPr>
        <p:blipFill>
          <a:blip r:embed="rId3">
            <a:alphaModFix/>
          </a:blip>
          <a:stretch>
            <a:fillRect/>
          </a:stretch>
        </p:blipFill>
        <p:spPr>
          <a:xfrm>
            <a:off x="3021625" y="3108350"/>
            <a:ext cx="2757699" cy="1838450"/>
          </a:xfrm>
          <a:prstGeom prst="rect">
            <a:avLst/>
          </a:prstGeom>
          <a:noFill/>
          <a:ln>
            <a:noFill/>
          </a:ln>
        </p:spPr>
      </p:pic>
      <p:sp>
        <p:nvSpPr>
          <p:cNvPr id="5" name="Oval 4">
            <a:extLst>
              <a:ext uri="{FF2B5EF4-FFF2-40B4-BE49-F238E27FC236}">
                <a16:creationId xmlns:a16="http://schemas.microsoft.com/office/drawing/2014/main" id="{EFA8DA49-2CCB-472B-B0B6-A235C01606E6}"/>
              </a:ext>
            </a:extLst>
          </p:cNvPr>
          <p:cNvSpPr/>
          <p:nvPr/>
        </p:nvSpPr>
        <p:spPr>
          <a:xfrm>
            <a:off x="8170223" y="4380423"/>
            <a:ext cx="814437"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7-8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It: Plan for the End Goal</a:t>
            </a:r>
            <a:endParaRPr/>
          </a:p>
        </p:txBody>
      </p:sp>
      <p:sp>
        <p:nvSpPr>
          <p:cNvPr id="122" name="Google Shape;12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00000"/>
              </a:buClr>
              <a:buSzPts val="1800"/>
              <a:buChar char="●"/>
            </a:pPr>
            <a:r>
              <a:rPr lang="en" b="1">
                <a:solidFill>
                  <a:srgbClr val="000000"/>
                </a:solidFill>
              </a:rPr>
              <a:t>Identify the most productive struggle</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Backwards plan and align to the most important parts of this struggle</a:t>
            </a:r>
            <a:endParaRPr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“Do not pass go” moments</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Monitor student work carefully for these 4 key elements:</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ONE of the Four Corners (POV, HC, AUD or AP)</a:t>
            </a:r>
            <a:endParaRPr b="1">
              <a:solidFill>
                <a:srgbClr val="000000"/>
              </a:solidFill>
            </a:endParaRPr>
          </a:p>
          <a:p>
            <a:pPr marL="1371600" lvl="2" indent="-317500" algn="l" rtl="0">
              <a:spcBef>
                <a:spcPts val="0"/>
              </a:spcBef>
              <a:spcAft>
                <a:spcPts val="0"/>
              </a:spcAft>
              <a:buClr>
                <a:srgbClr val="000000"/>
              </a:buClr>
              <a:buSzPts val="1400"/>
              <a:buChar char="■"/>
            </a:pPr>
            <a:r>
              <a:rPr lang="en" i="1">
                <a:solidFill>
                  <a:srgbClr val="000000"/>
                </a:solidFill>
              </a:rPr>
              <a:t>Does the student have the sourcing needed to understand the text as a historical document?</a:t>
            </a:r>
            <a:endParaRPr i="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ONE key line in a text</a:t>
            </a:r>
            <a:endParaRPr b="1">
              <a:solidFill>
                <a:srgbClr val="000000"/>
              </a:solidFill>
            </a:endParaRPr>
          </a:p>
          <a:p>
            <a:pPr marL="1371600" lvl="2" indent="-317500" algn="l" rtl="0">
              <a:spcBef>
                <a:spcPts val="0"/>
              </a:spcBef>
              <a:spcAft>
                <a:spcPts val="0"/>
              </a:spcAft>
              <a:buClr>
                <a:srgbClr val="000000"/>
              </a:buClr>
              <a:buSzPts val="1400"/>
              <a:buChar char="■"/>
            </a:pPr>
            <a:r>
              <a:rPr lang="en" i="1">
                <a:solidFill>
                  <a:srgbClr val="000000"/>
                </a:solidFill>
              </a:rPr>
              <a:t>Did the student identify the key line that unlocks the meaning?</a:t>
            </a:r>
            <a:endParaRPr i="1">
              <a:solidFill>
                <a:srgbClr val="000000"/>
              </a:solidFill>
            </a:endParaRPr>
          </a:p>
          <a:p>
            <a:pPr marL="914400" lvl="1" indent="-317500" algn="l" rtl="0">
              <a:spcBef>
                <a:spcPts val="0"/>
              </a:spcBef>
              <a:spcAft>
                <a:spcPts val="0"/>
              </a:spcAft>
              <a:buClr>
                <a:srgbClr val="000000"/>
              </a:buClr>
              <a:buSzPts val="1400"/>
              <a:buChar char="○"/>
            </a:pPr>
            <a:r>
              <a:rPr lang="en" b="1" i="1">
                <a:solidFill>
                  <a:srgbClr val="000000"/>
                </a:solidFill>
              </a:rPr>
              <a:t>Author’s Claim</a:t>
            </a:r>
            <a:endParaRPr b="1" i="1">
              <a:solidFill>
                <a:srgbClr val="000000"/>
              </a:solidFill>
            </a:endParaRPr>
          </a:p>
          <a:p>
            <a:pPr marL="1371600" lvl="2" indent="-317500" algn="l" rtl="0">
              <a:spcBef>
                <a:spcPts val="0"/>
              </a:spcBef>
              <a:spcAft>
                <a:spcPts val="0"/>
              </a:spcAft>
              <a:buClr>
                <a:srgbClr val="000000"/>
              </a:buClr>
              <a:buSzPts val="1400"/>
              <a:buChar char="■"/>
            </a:pPr>
            <a:r>
              <a:rPr lang="en" i="1">
                <a:solidFill>
                  <a:srgbClr val="000000"/>
                </a:solidFill>
              </a:rPr>
              <a:t>Did the student comprehend the text?</a:t>
            </a:r>
            <a:endParaRPr i="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Significance Statement</a:t>
            </a:r>
            <a:endParaRPr b="1">
              <a:solidFill>
                <a:srgbClr val="000000"/>
              </a:solidFill>
            </a:endParaRPr>
          </a:p>
          <a:p>
            <a:pPr marL="1371600" lvl="2" indent="-317500" algn="l" rtl="0">
              <a:spcBef>
                <a:spcPts val="0"/>
              </a:spcBef>
              <a:spcAft>
                <a:spcPts val="0"/>
              </a:spcAft>
              <a:buClr>
                <a:srgbClr val="000000"/>
              </a:buClr>
              <a:buSzPts val="1400"/>
              <a:buChar char="■"/>
            </a:pPr>
            <a:r>
              <a:rPr lang="en" i="1">
                <a:solidFill>
                  <a:srgbClr val="000000"/>
                </a:solidFill>
              </a:rPr>
              <a:t>Has the student determined how the text helps to answer the prompt?</a:t>
            </a:r>
            <a:endParaRPr i="1">
              <a:solidFill>
                <a:srgbClr val="000000"/>
              </a:solidFill>
            </a:endParaRPr>
          </a:p>
        </p:txBody>
      </p:sp>
      <p:sp>
        <p:nvSpPr>
          <p:cNvPr id="4" name="Oval 3">
            <a:extLst>
              <a:ext uri="{FF2B5EF4-FFF2-40B4-BE49-F238E27FC236}">
                <a16:creationId xmlns:a16="http://schemas.microsoft.com/office/drawing/2014/main" id="{0C37C578-C791-4761-B0F1-31F660338421}"/>
              </a:ext>
            </a:extLst>
          </p:cNvPr>
          <p:cNvSpPr/>
          <p:nvPr/>
        </p:nvSpPr>
        <p:spPr>
          <a:xfrm>
            <a:off x="8170223" y="4380423"/>
            <a:ext cx="814437"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262626"/>
                </a:solidFill>
              </a:rPr>
              <a:t>Core Idea</a:t>
            </a:r>
            <a:endParaRPr>
              <a:solidFill>
                <a:srgbClr val="262626"/>
              </a:solidFill>
            </a:endParaRPr>
          </a:p>
        </p:txBody>
      </p:sp>
      <p:sp>
        <p:nvSpPr>
          <p:cNvPr id="128" name="Google Shape;12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500">
              <a:solidFill>
                <a:srgbClr val="000000"/>
              </a:solidFill>
            </a:endParaRPr>
          </a:p>
          <a:p>
            <a:pPr marL="0" lvl="0" indent="0" algn="ctr" rtl="0">
              <a:spcBef>
                <a:spcPts val="1200"/>
              </a:spcBef>
              <a:spcAft>
                <a:spcPts val="0"/>
              </a:spcAft>
              <a:buNone/>
            </a:pPr>
            <a:r>
              <a:rPr lang="en" sz="2500">
                <a:solidFill>
                  <a:srgbClr val="000000"/>
                </a:solidFill>
              </a:rPr>
              <a:t>Don’t take away the struggle.</a:t>
            </a:r>
            <a:endParaRPr sz="2500">
              <a:solidFill>
                <a:srgbClr val="000000"/>
              </a:solidFill>
            </a:endParaRPr>
          </a:p>
          <a:p>
            <a:pPr marL="0" lvl="0" indent="0" algn="ctr" rtl="0">
              <a:spcBef>
                <a:spcPts val="1200"/>
              </a:spcBef>
              <a:spcAft>
                <a:spcPts val="1200"/>
              </a:spcAft>
              <a:buNone/>
            </a:pPr>
            <a:r>
              <a:rPr lang="en" sz="2500">
                <a:solidFill>
                  <a:srgbClr val="000000"/>
                </a:solidFill>
              </a:rPr>
              <a:t>Make it productive.</a:t>
            </a:r>
            <a:endParaRPr sz="2500">
              <a:solidFill>
                <a:srgbClr val="000000"/>
              </a:solidFill>
            </a:endParaRPr>
          </a:p>
        </p:txBody>
      </p:sp>
      <p:sp>
        <p:nvSpPr>
          <p:cNvPr id="4" name="Oval 3">
            <a:extLst>
              <a:ext uri="{FF2B5EF4-FFF2-40B4-BE49-F238E27FC236}">
                <a16:creationId xmlns:a16="http://schemas.microsoft.com/office/drawing/2014/main" id="{4CF9BEE7-82FD-47CE-B42D-10998B44372B}"/>
              </a:ext>
            </a:extLst>
          </p:cNvPr>
          <p:cNvSpPr/>
          <p:nvPr/>
        </p:nvSpPr>
        <p:spPr>
          <a:xfrm>
            <a:off x="8300852" y="4380423"/>
            <a:ext cx="683808"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It: Plan for the End Goal</a:t>
            </a:r>
            <a:endParaRPr/>
          </a:p>
        </p:txBody>
      </p:sp>
      <p:sp>
        <p:nvSpPr>
          <p:cNvPr id="134" name="Google Shape;134;p25"/>
          <p:cNvSpPr txBox="1">
            <a:spLocks noGrp="1"/>
          </p:cNvSpPr>
          <p:nvPr>
            <p:ph type="body" idx="1"/>
          </p:nvPr>
        </p:nvSpPr>
        <p:spPr>
          <a:xfrm>
            <a:off x="311700" y="1152475"/>
            <a:ext cx="8520600" cy="3693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solidFill>
                  <a:srgbClr val="000000"/>
                </a:solidFill>
              </a:rPr>
              <a:t>Take 6 minutes to start creating a monitoring key. Determine:</a:t>
            </a:r>
            <a:endParaRPr>
              <a:solidFill>
                <a:srgbClr val="000000"/>
              </a:solidFill>
            </a:endParaRPr>
          </a:p>
          <a:p>
            <a:pPr marL="457200" lvl="0" indent="-342900" algn="l" rtl="0">
              <a:spcBef>
                <a:spcPts val="1200"/>
              </a:spcBef>
              <a:spcAft>
                <a:spcPts val="0"/>
              </a:spcAft>
              <a:buClr>
                <a:srgbClr val="000000"/>
              </a:buClr>
              <a:buSzPts val="1800"/>
              <a:buChar char="●"/>
            </a:pPr>
            <a:r>
              <a:rPr lang="en" b="1">
                <a:solidFill>
                  <a:srgbClr val="000000"/>
                </a:solidFill>
              </a:rPr>
              <a:t>What is the exemplar for the most productive struggle? </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Where along the way do you need to monitor to get students there? Consider:</a:t>
            </a:r>
            <a:endParaRPr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One of the Four Corners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 key annotation in the text(s)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Author’s Claim</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Significance Statements</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Which students will you monitor for?</a:t>
            </a:r>
            <a:endParaRPr b="1">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Include students who believe will have an exemplar, students who will be almost there, and students who may be farther off</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How will you collect data?</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What are short prompts you will use to get students on track?</a:t>
            </a:r>
            <a:endParaRPr b="1">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to Consult</a:t>
            </a:r>
            <a:endParaRPr/>
          </a:p>
        </p:txBody>
      </p:sp>
      <p:sp>
        <p:nvSpPr>
          <p:cNvPr id="140" name="Google Shape;140;p26"/>
          <p:cNvSpPr txBox="1">
            <a:spLocks noGrp="1"/>
          </p:cNvSpPr>
          <p:nvPr>
            <p:ph type="body" idx="1"/>
          </p:nvPr>
        </p:nvSpPr>
        <p:spPr>
          <a:xfrm>
            <a:off x="311700" y="1152475"/>
            <a:ext cx="45072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b="1"/>
          </a:p>
          <a:p>
            <a:pPr marL="0" lvl="0" indent="0" algn="l" rtl="0">
              <a:spcBef>
                <a:spcPts val="1200"/>
              </a:spcBef>
              <a:spcAft>
                <a:spcPts val="1200"/>
              </a:spcAft>
              <a:buNone/>
            </a:pPr>
            <a:endParaRPr/>
          </a:p>
        </p:txBody>
      </p:sp>
      <p:pic>
        <p:nvPicPr>
          <p:cNvPr id="141" name="Google Shape;141;p26"/>
          <p:cNvPicPr preferRelativeResize="0"/>
          <p:nvPr/>
        </p:nvPicPr>
        <p:blipFill>
          <a:blip r:embed="rId3">
            <a:alphaModFix/>
          </a:blip>
          <a:stretch>
            <a:fillRect/>
          </a:stretch>
        </p:blipFill>
        <p:spPr>
          <a:xfrm>
            <a:off x="6218500" y="1134900"/>
            <a:ext cx="2092875" cy="2873714"/>
          </a:xfrm>
          <a:prstGeom prst="rect">
            <a:avLst/>
          </a:prstGeom>
          <a:noFill/>
          <a:ln>
            <a:noFill/>
          </a:ln>
        </p:spPr>
      </p:pic>
      <p:pic>
        <p:nvPicPr>
          <p:cNvPr id="142" name="Google Shape;142;p26"/>
          <p:cNvPicPr preferRelativeResize="0"/>
          <p:nvPr/>
        </p:nvPicPr>
        <p:blipFill>
          <a:blip r:embed="rId4">
            <a:alphaModFix/>
          </a:blip>
          <a:stretch>
            <a:fillRect/>
          </a:stretch>
        </p:blipFill>
        <p:spPr>
          <a:xfrm>
            <a:off x="4215100" y="1111575"/>
            <a:ext cx="1945300" cy="2920374"/>
          </a:xfrm>
          <a:prstGeom prst="rect">
            <a:avLst/>
          </a:prstGeom>
          <a:noFill/>
          <a:ln>
            <a:noFill/>
          </a:ln>
        </p:spPr>
      </p:pic>
      <p:pic>
        <p:nvPicPr>
          <p:cNvPr id="143" name="Google Shape;143;p26"/>
          <p:cNvPicPr preferRelativeResize="0"/>
          <p:nvPr/>
        </p:nvPicPr>
        <p:blipFill>
          <a:blip r:embed="rId5">
            <a:alphaModFix/>
          </a:blip>
          <a:stretch>
            <a:fillRect/>
          </a:stretch>
        </p:blipFill>
        <p:spPr>
          <a:xfrm>
            <a:off x="2064137" y="1111562"/>
            <a:ext cx="2092868" cy="2920376"/>
          </a:xfrm>
          <a:prstGeom prst="rect">
            <a:avLst/>
          </a:prstGeom>
          <a:noFill/>
          <a:ln>
            <a:noFill/>
          </a:ln>
        </p:spPr>
      </p:pic>
      <p:pic>
        <p:nvPicPr>
          <p:cNvPr id="144" name="Google Shape;144;p26"/>
          <p:cNvPicPr preferRelativeResize="0"/>
          <p:nvPr/>
        </p:nvPicPr>
        <p:blipFill>
          <a:blip r:embed="rId6">
            <a:alphaModFix/>
          </a:blip>
          <a:stretch>
            <a:fillRect/>
          </a:stretch>
        </p:blipFill>
        <p:spPr>
          <a:xfrm>
            <a:off x="60725" y="1097166"/>
            <a:ext cx="1945300" cy="2949182"/>
          </a:xfrm>
          <a:prstGeom prst="rect">
            <a:avLst/>
          </a:prstGeom>
          <a:noFill/>
          <a:ln>
            <a:noFill/>
          </a:ln>
        </p:spPr>
      </p:pic>
      <p:pic>
        <p:nvPicPr>
          <p:cNvPr id="145" name="Google Shape;145;p26"/>
          <p:cNvPicPr preferRelativeResize="0"/>
          <p:nvPr/>
        </p:nvPicPr>
        <p:blipFill>
          <a:blip r:embed="rId7">
            <a:alphaModFix/>
          </a:blip>
          <a:stretch>
            <a:fillRect/>
          </a:stretch>
        </p:blipFill>
        <p:spPr>
          <a:xfrm>
            <a:off x="6819975" y="3128725"/>
            <a:ext cx="2139976" cy="1808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Opening Reflection</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rgbClr val="262626"/>
              </a:buClr>
              <a:buSzPts val="2400"/>
              <a:buChar char="●"/>
            </a:pPr>
            <a:r>
              <a:rPr lang="en" sz="2400" b="1">
                <a:solidFill>
                  <a:srgbClr val="262626"/>
                </a:solidFill>
              </a:rPr>
              <a:t>What resources have you used to teach about the Pequot War in your classroom?</a:t>
            </a:r>
            <a:endParaRPr sz="2400" b="1">
              <a:solidFill>
                <a:srgbClr val="262626"/>
              </a:solidFill>
            </a:endParaRPr>
          </a:p>
          <a:p>
            <a:pPr marL="457200" lvl="0" indent="-381000" algn="l" rtl="0">
              <a:spcBef>
                <a:spcPts val="0"/>
              </a:spcBef>
              <a:spcAft>
                <a:spcPts val="0"/>
              </a:spcAft>
              <a:buClr>
                <a:srgbClr val="262626"/>
              </a:buClr>
              <a:buSzPts val="2400"/>
              <a:buChar char="●"/>
            </a:pPr>
            <a:r>
              <a:rPr lang="en" sz="2400" b="1">
                <a:solidFill>
                  <a:srgbClr val="262626"/>
                </a:solidFill>
              </a:rPr>
              <a:t>How do you prepare to teach lessons grounded in student discourse?</a:t>
            </a:r>
            <a:endParaRPr sz="2400" b="1">
              <a:solidFill>
                <a:srgbClr val="262626"/>
              </a:solidFill>
            </a:endParaRPr>
          </a:p>
        </p:txBody>
      </p:sp>
      <p:sp>
        <p:nvSpPr>
          <p:cNvPr id="4" name="Oval 3">
            <a:extLst>
              <a:ext uri="{FF2B5EF4-FFF2-40B4-BE49-F238E27FC236}">
                <a16:creationId xmlns:a16="http://schemas.microsoft.com/office/drawing/2014/main" id="{5A1DA616-5FCA-4B04-A2E3-6199C7C3F9D5}"/>
              </a:ext>
            </a:extLst>
          </p:cNvPr>
          <p:cNvSpPr/>
          <p:nvPr/>
        </p:nvSpPr>
        <p:spPr>
          <a:xfrm>
            <a:off x="8310884"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Arc of Teaching History</a:t>
            </a:r>
            <a:endParaRPr/>
          </a:p>
        </p:txBody>
      </p:sp>
      <p:sp>
        <p:nvSpPr>
          <p:cNvPr id="69" name="Google Shape;69;p15"/>
          <p:cNvSpPr txBox="1">
            <a:spLocks noGrp="1"/>
          </p:cNvSpPr>
          <p:nvPr>
            <p:ph type="body" idx="1"/>
          </p:nvPr>
        </p:nvSpPr>
        <p:spPr>
          <a:xfrm>
            <a:off x="260600" y="1220600"/>
            <a:ext cx="40995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solidFill>
                  <a:srgbClr val="262626"/>
                </a:solidFill>
              </a:rPr>
              <a:t>Mashantucket Pequot Curriculum:</a:t>
            </a:r>
            <a:endParaRPr sz="2000" b="1">
              <a:solidFill>
                <a:srgbClr val="262626"/>
              </a:solidFill>
            </a:endParaRPr>
          </a:p>
          <a:p>
            <a:pPr marL="457200" lvl="0" indent="-355600" algn="l" rtl="0">
              <a:spcBef>
                <a:spcPts val="1200"/>
              </a:spcBef>
              <a:spcAft>
                <a:spcPts val="0"/>
              </a:spcAft>
              <a:buClr>
                <a:srgbClr val="262626"/>
              </a:buClr>
              <a:buSzPts val="2000"/>
              <a:buChar char="●"/>
            </a:pPr>
            <a:r>
              <a:rPr lang="en" sz="2000">
                <a:solidFill>
                  <a:srgbClr val="262626"/>
                </a:solidFill>
              </a:rPr>
              <a:t>Approximately 25 lessons</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4 “cycles”</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Each cycle includes 3 stages</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Current cycle= #3 out of 4</a:t>
            </a:r>
            <a:endParaRPr sz="2000">
              <a:solidFill>
                <a:srgbClr val="262626"/>
              </a:solidFill>
            </a:endParaRPr>
          </a:p>
          <a:p>
            <a:pPr marL="914400" lvl="1" indent="-355600" algn="l" rtl="0">
              <a:spcBef>
                <a:spcPts val="0"/>
              </a:spcBef>
              <a:spcAft>
                <a:spcPts val="0"/>
              </a:spcAft>
              <a:buClr>
                <a:srgbClr val="262626"/>
              </a:buClr>
              <a:buSzPts val="2000"/>
              <a:buChar char="○"/>
            </a:pPr>
            <a:r>
              <a:rPr lang="en" sz="2000">
                <a:solidFill>
                  <a:srgbClr val="262626"/>
                </a:solidFill>
              </a:rPr>
              <a:t>Period: 1614-1640</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Other cycles will be released throughout this school year</a:t>
            </a:r>
            <a:endParaRPr sz="2000">
              <a:solidFill>
                <a:srgbClr val="262626"/>
              </a:solidFill>
            </a:endParaRPr>
          </a:p>
        </p:txBody>
      </p:sp>
      <p:sp>
        <p:nvSpPr>
          <p:cNvPr id="70" name="Google Shape;70;p15"/>
          <p:cNvSpPr txBox="1">
            <a:spLocks noGrp="1"/>
          </p:cNvSpPr>
          <p:nvPr>
            <p:ph type="body" idx="1"/>
          </p:nvPr>
        </p:nvSpPr>
        <p:spPr>
          <a:xfrm>
            <a:off x="4626275" y="1220600"/>
            <a:ext cx="4260300" cy="3416400"/>
          </a:xfrm>
          <a:prstGeom prst="rect">
            <a:avLst/>
          </a:prstGeom>
          <a:solidFill>
            <a:srgbClr val="FF9900"/>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a:solidFill>
                  <a:srgbClr val="262626"/>
                </a:solidFill>
              </a:rPr>
              <a:t>Study the “Three Stages of History Instruction” one-pager on page 3of your handout and respond:</a:t>
            </a:r>
            <a:endParaRPr sz="2000">
              <a:solidFill>
                <a:srgbClr val="262626"/>
              </a:solidFill>
            </a:endParaRPr>
          </a:p>
          <a:p>
            <a:pPr marL="457200" lvl="0" indent="-346075" algn="l" rtl="0">
              <a:spcBef>
                <a:spcPts val="1200"/>
              </a:spcBef>
              <a:spcAft>
                <a:spcPts val="0"/>
              </a:spcAft>
              <a:buClr>
                <a:srgbClr val="262626"/>
              </a:buClr>
              <a:buSzPct val="100000"/>
              <a:buChar char="●"/>
            </a:pPr>
            <a:r>
              <a:rPr lang="en" sz="2000" b="1">
                <a:solidFill>
                  <a:srgbClr val="262626"/>
                </a:solidFill>
              </a:rPr>
              <a:t>What are the 3 stages of history instruction in the Pequot curriculum?</a:t>
            </a:r>
            <a:endParaRPr sz="2000" b="1">
              <a:solidFill>
                <a:srgbClr val="262626"/>
              </a:solidFill>
            </a:endParaRPr>
          </a:p>
          <a:p>
            <a:pPr marL="457200" lvl="0" indent="-346075" algn="l" rtl="0">
              <a:spcBef>
                <a:spcPts val="0"/>
              </a:spcBef>
              <a:spcAft>
                <a:spcPts val="0"/>
              </a:spcAft>
              <a:buClr>
                <a:srgbClr val="262626"/>
              </a:buClr>
              <a:buSzPct val="100000"/>
              <a:buChar char="●"/>
            </a:pPr>
            <a:r>
              <a:rPr lang="en" sz="2000" b="1">
                <a:solidFill>
                  <a:srgbClr val="262626"/>
                </a:solidFill>
              </a:rPr>
              <a:t>How do these 3 stages help to build a layered understanding of Pequot history?</a:t>
            </a:r>
            <a:endParaRPr sz="2000" b="1">
              <a:solidFill>
                <a:srgbClr val="262626"/>
              </a:solidFill>
            </a:endParaRPr>
          </a:p>
          <a:p>
            <a:pPr marL="457200" lvl="0" indent="-346075" algn="l" rtl="0">
              <a:spcBef>
                <a:spcPts val="0"/>
              </a:spcBef>
              <a:spcAft>
                <a:spcPts val="0"/>
              </a:spcAft>
              <a:buClr>
                <a:srgbClr val="262626"/>
              </a:buClr>
              <a:buSzPct val="100000"/>
              <a:buChar char="●"/>
            </a:pPr>
            <a:r>
              <a:rPr lang="en" sz="2000" b="1">
                <a:solidFill>
                  <a:srgbClr val="262626"/>
                </a:solidFill>
              </a:rPr>
              <a:t>What questions do you have about the 3 stages?</a:t>
            </a:r>
            <a:endParaRPr sz="2000" b="1">
              <a:solidFill>
                <a:srgbClr val="262626"/>
              </a:solidFill>
            </a:endParaRPr>
          </a:p>
        </p:txBody>
      </p:sp>
      <p:sp>
        <p:nvSpPr>
          <p:cNvPr id="5" name="Oval 4">
            <a:extLst>
              <a:ext uri="{FF2B5EF4-FFF2-40B4-BE49-F238E27FC236}">
                <a16:creationId xmlns:a16="http://schemas.microsoft.com/office/drawing/2014/main" id="{89FD1F0E-1722-497B-9B85-BBBDA4522CA9}"/>
              </a:ext>
            </a:extLst>
          </p:cNvPr>
          <p:cNvSpPr/>
          <p:nvPr/>
        </p:nvSpPr>
        <p:spPr>
          <a:xfrm>
            <a:off x="8310884"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Four Corners</a:t>
            </a:r>
            <a:endParaRPr/>
          </a:p>
        </p:txBody>
      </p:sp>
      <p:sp>
        <p:nvSpPr>
          <p:cNvPr id="76" name="Google Shape;76;p16"/>
          <p:cNvSpPr txBox="1">
            <a:spLocks noGrp="1"/>
          </p:cNvSpPr>
          <p:nvPr>
            <p:ph type="body" idx="1"/>
          </p:nvPr>
        </p:nvSpPr>
        <p:spPr>
          <a:xfrm>
            <a:off x="311700" y="1152475"/>
            <a:ext cx="4507200" cy="3648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262626"/>
              </a:buClr>
              <a:buSzPts val="2000"/>
              <a:buChar char="●"/>
            </a:pPr>
            <a:r>
              <a:rPr lang="en" sz="2000">
                <a:solidFill>
                  <a:srgbClr val="262626"/>
                </a:solidFill>
              </a:rPr>
              <a:t>Sourcing is crucial for historians!</a:t>
            </a:r>
            <a:endParaRPr sz="20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When reading primary sources, students need to consider:</a:t>
            </a:r>
            <a:endParaRPr sz="2000">
              <a:solidFill>
                <a:srgbClr val="262626"/>
              </a:solidFill>
            </a:endParaRPr>
          </a:p>
          <a:p>
            <a:pPr marL="914400" lvl="1" indent="-330200" algn="l" rtl="0">
              <a:spcBef>
                <a:spcPts val="0"/>
              </a:spcBef>
              <a:spcAft>
                <a:spcPts val="0"/>
              </a:spcAft>
              <a:buClr>
                <a:srgbClr val="262626"/>
              </a:buClr>
              <a:buSzPts val="1600"/>
              <a:buChar char="○"/>
            </a:pPr>
            <a:r>
              <a:rPr lang="en" sz="1600">
                <a:solidFill>
                  <a:srgbClr val="262626"/>
                </a:solidFill>
              </a:rPr>
              <a:t>Author’s Point of View</a:t>
            </a:r>
            <a:endParaRPr sz="1600">
              <a:solidFill>
                <a:srgbClr val="262626"/>
              </a:solidFill>
            </a:endParaRPr>
          </a:p>
          <a:p>
            <a:pPr marL="914400" lvl="1" indent="-330200" algn="l" rtl="0">
              <a:spcBef>
                <a:spcPts val="0"/>
              </a:spcBef>
              <a:spcAft>
                <a:spcPts val="0"/>
              </a:spcAft>
              <a:buClr>
                <a:srgbClr val="262626"/>
              </a:buClr>
              <a:buSzPts val="1600"/>
              <a:buChar char="○"/>
            </a:pPr>
            <a:r>
              <a:rPr lang="en" sz="1600">
                <a:solidFill>
                  <a:srgbClr val="262626"/>
                </a:solidFill>
              </a:rPr>
              <a:t>Historical Context</a:t>
            </a:r>
            <a:endParaRPr sz="1600">
              <a:solidFill>
                <a:srgbClr val="262626"/>
              </a:solidFill>
            </a:endParaRPr>
          </a:p>
          <a:p>
            <a:pPr marL="914400" lvl="1" indent="-330200" algn="l" rtl="0">
              <a:spcBef>
                <a:spcPts val="0"/>
              </a:spcBef>
              <a:spcAft>
                <a:spcPts val="0"/>
              </a:spcAft>
              <a:buClr>
                <a:srgbClr val="262626"/>
              </a:buClr>
              <a:buSzPts val="1600"/>
              <a:buChar char="○"/>
            </a:pPr>
            <a:r>
              <a:rPr lang="en" sz="1600">
                <a:solidFill>
                  <a:srgbClr val="262626"/>
                </a:solidFill>
              </a:rPr>
              <a:t>Intended Audience</a:t>
            </a:r>
            <a:endParaRPr sz="1600">
              <a:solidFill>
                <a:srgbClr val="262626"/>
              </a:solidFill>
            </a:endParaRPr>
          </a:p>
          <a:p>
            <a:pPr marL="914400" lvl="1" indent="-330200" algn="l" rtl="0">
              <a:spcBef>
                <a:spcPts val="0"/>
              </a:spcBef>
              <a:spcAft>
                <a:spcPts val="0"/>
              </a:spcAft>
              <a:buClr>
                <a:srgbClr val="262626"/>
              </a:buClr>
              <a:buSzPts val="1600"/>
              <a:buChar char="○"/>
            </a:pPr>
            <a:r>
              <a:rPr lang="en" sz="1600">
                <a:solidFill>
                  <a:srgbClr val="262626"/>
                </a:solidFill>
              </a:rPr>
              <a:t>Author’s Purpose</a:t>
            </a:r>
            <a:endParaRPr sz="1600">
              <a:solidFill>
                <a:srgbClr val="262626"/>
              </a:solidFill>
            </a:endParaRPr>
          </a:p>
          <a:p>
            <a:pPr marL="457200" lvl="0" indent="-355600" algn="l" rtl="0">
              <a:spcBef>
                <a:spcPts val="0"/>
              </a:spcBef>
              <a:spcAft>
                <a:spcPts val="0"/>
              </a:spcAft>
              <a:buClr>
                <a:srgbClr val="262626"/>
              </a:buClr>
              <a:buSzPts val="2000"/>
              <a:buChar char="●"/>
            </a:pPr>
            <a:r>
              <a:rPr lang="en" sz="2000">
                <a:solidFill>
                  <a:srgbClr val="262626"/>
                </a:solidFill>
              </a:rPr>
              <a:t>Learn more at my second session today!</a:t>
            </a:r>
            <a:endParaRPr sz="2000">
              <a:solidFill>
                <a:srgbClr val="262626"/>
              </a:solidFill>
            </a:endParaRPr>
          </a:p>
          <a:p>
            <a:pPr marL="0" lvl="0" indent="0" algn="l" rtl="0">
              <a:spcBef>
                <a:spcPts val="1200"/>
              </a:spcBef>
              <a:spcAft>
                <a:spcPts val="1200"/>
              </a:spcAft>
              <a:buNone/>
            </a:pPr>
            <a:endParaRPr/>
          </a:p>
        </p:txBody>
      </p:sp>
      <p:pic>
        <p:nvPicPr>
          <p:cNvPr id="77" name="Google Shape;77;p16"/>
          <p:cNvPicPr preferRelativeResize="0"/>
          <p:nvPr/>
        </p:nvPicPr>
        <p:blipFill>
          <a:blip r:embed="rId3">
            <a:alphaModFix/>
          </a:blip>
          <a:stretch>
            <a:fillRect/>
          </a:stretch>
        </p:blipFill>
        <p:spPr>
          <a:xfrm>
            <a:off x="5368900" y="342225"/>
            <a:ext cx="3377550" cy="4459050"/>
          </a:xfrm>
          <a:prstGeom prst="rect">
            <a:avLst/>
          </a:prstGeom>
          <a:noFill/>
          <a:ln>
            <a:noFill/>
          </a:ln>
        </p:spPr>
      </p:pic>
      <p:sp>
        <p:nvSpPr>
          <p:cNvPr id="5" name="Oval 4">
            <a:extLst>
              <a:ext uri="{FF2B5EF4-FFF2-40B4-BE49-F238E27FC236}">
                <a16:creationId xmlns:a16="http://schemas.microsoft.com/office/drawing/2014/main" id="{16847D44-C984-45A2-BA46-956D0CDA88F9}"/>
              </a:ext>
            </a:extLst>
          </p:cNvPr>
          <p:cNvSpPr/>
          <p:nvPr/>
        </p:nvSpPr>
        <p:spPr>
          <a:xfrm>
            <a:off x="8310884"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See It: Lesson Internalization</a:t>
            </a:r>
            <a:endParaRPr/>
          </a:p>
        </p:txBody>
      </p:sp>
      <p:sp>
        <p:nvSpPr>
          <p:cNvPr id="83" name="Google Shape;83;p17"/>
          <p:cNvSpPr txBox="1">
            <a:spLocks noGrp="1"/>
          </p:cNvSpPr>
          <p:nvPr>
            <p:ph type="body" idx="1"/>
          </p:nvPr>
        </p:nvSpPr>
        <p:spPr>
          <a:xfrm>
            <a:off x="311700" y="1152475"/>
            <a:ext cx="5410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262626"/>
                </a:solidFill>
              </a:rPr>
              <a:t>Study the “Lesson Internalization” one pager on page 5 of your handout and respond:</a:t>
            </a:r>
            <a:endParaRPr>
              <a:solidFill>
                <a:srgbClr val="262626"/>
              </a:solidFill>
            </a:endParaRPr>
          </a:p>
          <a:p>
            <a:pPr marL="457200" lvl="0" indent="-342900" algn="l" rtl="0">
              <a:spcBef>
                <a:spcPts val="1200"/>
              </a:spcBef>
              <a:spcAft>
                <a:spcPts val="0"/>
              </a:spcAft>
              <a:buClr>
                <a:srgbClr val="262626"/>
              </a:buClr>
              <a:buSzPts val="1800"/>
              <a:buChar char="●"/>
            </a:pPr>
            <a:r>
              <a:rPr lang="en" b="1">
                <a:solidFill>
                  <a:srgbClr val="262626"/>
                </a:solidFill>
              </a:rPr>
              <a:t>What are the 4 steps of the lesson internalization process?</a:t>
            </a:r>
            <a:endParaRPr b="1">
              <a:solidFill>
                <a:srgbClr val="262626"/>
              </a:solidFill>
            </a:endParaRPr>
          </a:p>
          <a:p>
            <a:pPr marL="457200" lvl="0" indent="-342900" algn="l" rtl="0">
              <a:spcBef>
                <a:spcPts val="0"/>
              </a:spcBef>
              <a:spcAft>
                <a:spcPts val="0"/>
              </a:spcAft>
              <a:buClr>
                <a:srgbClr val="262626"/>
              </a:buClr>
              <a:buSzPts val="1800"/>
              <a:buChar char="●"/>
            </a:pPr>
            <a:r>
              <a:rPr lang="en" b="1">
                <a:solidFill>
                  <a:srgbClr val="262626"/>
                </a:solidFill>
              </a:rPr>
              <a:t>Why does lesson internalization matter?</a:t>
            </a:r>
            <a:endParaRPr b="1">
              <a:solidFill>
                <a:srgbClr val="262626"/>
              </a:solidFill>
            </a:endParaRPr>
          </a:p>
          <a:p>
            <a:pPr marL="0" lvl="0" indent="0" algn="l" rtl="0">
              <a:spcBef>
                <a:spcPts val="1200"/>
              </a:spcBef>
              <a:spcAft>
                <a:spcPts val="1200"/>
              </a:spcAft>
              <a:buNone/>
            </a:pPr>
            <a:endParaRPr/>
          </a:p>
        </p:txBody>
      </p:sp>
      <p:pic>
        <p:nvPicPr>
          <p:cNvPr id="84" name="Google Shape;84;p17"/>
          <p:cNvPicPr preferRelativeResize="0"/>
          <p:nvPr/>
        </p:nvPicPr>
        <p:blipFill>
          <a:blip r:embed="rId3">
            <a:alphaModFix/>
          </a:blip>
          <a:stretch>
            <a:fillRect/>
          </a:stretch>
        </p:blipFill>
        <p:spPr>
          <a:xfrm>
            <a:off x="6076659" y="554324"/>
            <a:ext cx="2908001" cy="3826099"/>
          </a:xfrm>
          <a:prstGeom prst="rect">
            <a:avLst/>
          </a:prstGeom>
          <a:noFill/>
          <a:ln>
            <a:noFill/>
          </a:ln>
        </p:spPr>
      </p:pic>
      <p:sp>
        <p:nvSpPr>
          <p:cNvPr id="5" name="Oval 4">
            <a:extLst>
              <a:ext uri="{FF2B5EF4-FFF2-40B4-BE49-F238E27FC236}">
                <a16:creationId xmlns:a16="http://schemas.microsoft.com/office/drawing/2014/main" id="{A2CF483A-F9C7-4076-9A25-790371EA3F67}"/>
              </a:ext>
            </a:extLst>
          </p:cNvPr>
          <p:cNvSpPr/>
          <p:nvPr/>
        </p:nvSpPr>
        <p:spPr>
          <a:xfrm>
            <a:off x="8344337"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It: Lesson Internalization</a:t>
            </a:r>
            <a:endParaRPr/>
          </a:p>
        </p:txBody>
      </p:sp>
      <p:sp>
        <p:nvSpPr>
          <p:cNvPr id="90" name="Google Shape;90;p18"/>
          <p:cNvSpPr txBox="1">
            <a:spLocks noGrp="1"/>
          </p:cNvSpPr>
          <p:nvPr>
            <p:ph type="body" idx="1"/>
          </p:nvPr>
        </p:nvSpPr>
        <p:spPr>
          <a:xfrm>
            <a:off x="311700" y="1017725"/>
            <a:ext cx="8520600" cy="3957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dirty="0">
                <a:solidFill>
                  <a:schemeClr val="tx2">
                    <a:lumMod val="10000"/>
                  </a:schemeClr>
                </a:solidFill>
              </a:rPr>
              <a:t>Build Your Knowledge:	</a:t>
            </a:r>
            <a:endParaRPr b="1"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Carefully read the provided lesson materials</a:t>
            </a:r>
            <a:endParaRPr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Close your knowledge gaps by researching</a:t>
            </a:r>
            <a:endParaRPr dirty="0">
              <a:solidFill>
                <a:schemeClr val="tx2">
                  <a:lumMod val="10000"/>
                </a:schemeClr>
              </a:solidFill>
            </a:endParaRPr>
          </a:p>
          <a:p>
            <a:pPr marL="457200" lvl="0" indent="-342900" algn="l" rtl="0">
              <a:spcBef>
                <a:spcPts val="0"/>
              </a:spcBef>
              <a:spcAft>
                <a:spcPts val="0"/>
              </a:spcAft>
              <a:buSzPts val="1800"/>
              <a:buChar char="●"/>
            </a:pPr>
            <a:r>
              <a:rPr lang="en" b="1" dirty="0">
                <a:solidFill>
                  <a:schemeClr val="tx2">
                    <a:lumMod val="10000"/>
                  </a:schemeClr>
                </a:solidFill>
              </a:rPr>
              <a:t>Prepare for Discourse:</a:t>
            </a:r>
            <a:endParaRPr b="1"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Identify the most productive struggle</a:t>
            </a:r>
            <a:endParaRPr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Determine exemplar responses</a:t>
            </a:r>
            <a:endParaRPr dirty="0">
              <a:solidFill>
                <a:schemeClr val="tx2">
                  <a:lumMod val="10000"/>
                </a:schemeClr>
              </a:solidFill>
            </a:endParaRPr>
          </a:p>
          <a:p>
            <a:pPr marL="457200" lvl="0" indent="-342900" algn="l" rtl="0">
              <a:spcBef>
                <a:spcPts val="0"/>
              </a:spcBef>
              <a:spcAft>
                <a:spcPts val="0"/>
              </a:spcAft>
              <a:buSzPts val="1800"/>
              <a:buChar char="●"/>
            </a:pPr>
            <a:r>
              <a:rPr lang="en" b="1" dirty="0">
                <a:solidFill>
                  <a:schemeClr val="tx2">
                    <a:lumMod val="10000"/>
                  </a:schemeClr>
                </a:solidFill>
              </a:rPr>
              <a:t>Revise the Plan:</a:t>
            </a:r>
            <a:endParaRPr b="1"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Adjust “First 15” to ensure proper knowledge is activated</a:t>
            </a:r>
            <a:endParaRPr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Cut/adjust lesson</a:t>
            </a:r>
            <a:endParaRPr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Plan discourse</a:t>
            </a:r>
            <a:endParaRPr dirty="0">
              <a:solidFill>
                <a:schemeClr val="tx2">
                  <a:lumMod val="10000"/>
                </a:schemeClr>
              </a:solidFill>
            </a:endParaRPr>
          </a:p>
          <a:p>
            <a:pPr marL="457200" lvl="0" indent="-342900" algn="l" rtl="0">
              <a:spcBef>
                <a:spcPts val="0"/>
              </a:spcBef>
              <a:spcAft>
                <a:spcPts val="0"/>
              </a:spcAft>
              <a:buSzPts val="1800"/>
              <a:buChar char="●"/>
            </a:pPr>
            <a:r>
              <a:rPr lang="en" b="1" dirty="0">
                <a:solidFill>
                  <a:schemeClr val="tx2">
                    <a:lumMod val="10000"/>
                  </a:schemeClr>
                </a:solidFill>
              </a:rPr>
              <a:t>Prepare to Monitor:</a:t>
            </a:r>
            <a:endParaRPr b="1"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Record exemplars</a:t>
            </a:r>
            <a:endParaRPr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Add data gathering tools</a:t>
            </a:r>
            <a:endParaRPr dirty="0">
              <a:solidFill>
                <a:schemeClr val="tx2">
                  <a:lumMod val="10000"/>
                </a:schemeClr>
              </a:solidFill>
            </a:endParaRPr>
          </a:p>
          <a:p>
            <a:pPr marL="914400" lvl="1" indent="-317500" algn="l" rtl="0">
              <a:spcBef>
                <a:spcPts val="0"/>
              </a:spcBef>
              <a:spcAft>
                <a:spcPts val="0"/>
              </a:spcAft>
              <a:buSzPts val="1400"/>
              <a:buChar char="○"/>
            </a:pPr>
            <a:r>
              <a:rPr lang="en" dirty="0">
                <a:solidFill>
                  <a:schemeClr val="tx2">
                    <a:lumMod val="10000"/>
                  </a:schemeClr>
                </a:solidFill>
              </a:rPr>
              <a:t>Add time stamps</a:t>
            </a:r>
            <a:endParaRPr dirty="0">
              <a:solidFill>
                <a:schemeClr val="tx2">
                  <a:lumMod val="10000"/>
                </a:schemeClr>
              </a:solidFill>
            </a:endParaRPr>
          </a:p>
        </p:txBody>
      </p:sp>
      <p:sp>
        <p:nvSpPr>
          <p:cNvPr id="4" name="Oval 3">
            <a:extLst>
              <a:ext uri="{FF2B5EF4-FFF2-40B4-BE49-F238E27FC236}">
                <a16:creationId xmlns:a16="http://schemas.microsoft.com/office/drawing/2014/main" id="{D5479210-82AF-4EB0-A111-7F62EA9A8D58}"/>
              </a:ext>
            </a:extLst>
          </p:cNvPr>
          <p:cNvSpPr/>
          <p:nvPr/>
        </p:nvSpPr>
        <p:spPr>
          <a:xfrm>
            <a:off x="8344337"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262626"/>
                </a:solidFill>
              </a:rPr>
              <a:t>Core Idea</a:t>
            </a:r>
            <a:endParaRPr>
              <a:solidFill>
                <a:srgbClr val="262626"/>
              </a:solidFill>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solidFill>
                  <a:srgbClr val="000000"/>
                </a:solidFill>
              </a:rPr>
              <a:t>When you have the destination, you can set the roadmap.</a:t>
            </a:r>
            <a:endParaRPr sz="2800">
              <a:solidFill>
                <a:srgbClr val="000000"/>
              </a:solidFill>
            </a:endParaRPr>
          </a:p>
        </p:txBody>
      </p:sp>
      <p:pic>
        <p:nvPicPr>
          <p:cNvPr id="97" name="Google Shape;97;p19"/>
          <p:cNvPicPr preferRelativeResize="0"/>
          <p:nvPr/>
        </p:nvPicPr>
        <p:blipFill>
          <a:blip r:embed="rId3">
            <a:alphaModFix/>
          </a:blip>
          <a:stretch>
            <a:fillRect/>
          </a:stretch>
        </p:blipFill>
        <p:spPr>
          <a:xfrm>
            <a:off x="2526624" y="1989650"/>
            <a:ext cx="4332051" cy="2893175"/>
          </a:xfrm>
          <a:prstGeom prst="rect">
            <a:avLst/>
          </a:prstGeom>
          <a:noFill/>
          <a:ln>
            <a:noFill/>
          </a:ln>
        </p:spPr>
      </p:pic>
      <p:sp>
        <p:nvSpPr>
          <p:cNvPr id="5" name="Oval 4">
            <a:extLst>
              <a:ext uri="{FF2B5EF4-FFF2-40B4-BE49-F238E27FC236}">
                <a16:creationId xmlns:a16="http://schemas.microsoft.com/office/drawing/2014/main" id="{97F50355-515C-4CF9-826A-223FAC6747F4}"/>
              </a:ext>
            </a:extLst>
          </p:cNvPr>
          <p:cNvSpPr/>
          <p:nvPr/>
        </p:nvSpPr>
        <p:spPr>
          <a:xfrm>
            <a:off x="8344337"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It: The Most Productive Struggle</a:t>
            </a:r>
            <a:endParaRPr/>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rgbClr val="000000"/>
                </a:solidFill>
              </a:rPr>
              <a:t>The Most Productive Struggle is:</a:t>
            </a:r>
            <a:endParaRPr b="1">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The point in the lesson where students may struggle the most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place where historical thinking is most featured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 key line or how texts corroborate one another in a way that unlocks meaning</a:t>
            </a:r>
            <a:endParaRPr>
              <a:solidFill>
                <a:srgbClr val="000000"/>
              </a:solidFill>
            </a:endParaRPr>
          </a:p>
          <a:p>
            <a:pPr marL="0" lvl="0" indent="0" algn="l" rtl="0">
              <a:spcBef>
                <a:spcPts val="1200"/>
              </a:spcBef>
              <a:spcAft>
                <a:spcPts val="0"/>
              </a:spcAft>
              <a:buNone/>
            </a:pPr>
            <a:r>
              <a:rPr lang="en" b="1">
                <a:solidFill>
                  <a:srgbClr val="000000"/>
                </a:solidFill>
              </a:rPr>
              <a:t>By identifying the Most Productive Struggle:</a:t>
            </a:r>
            <a:endParaRPr b="1">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We can be clear on what to monitor for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Pacing is tighter, allowing us to go deeper and farther with students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Our feedback directly supports the most challenging and important aspect(s) of class</a:t>
            </a:r>
            <a:endParaRPr>
              <a:solidFill>
                <a:srgbClr val="000000"/>
              </a:solidFill>
            </a:endParaRPr>
          </a:p>
        </p:txBody>
      </p:sp>
      <p:sp>
        <p:nvSpPr>
          <p:cNvPr id="4" name="Oval 3">
            <a:extLst>
              <a:ext uri="{FF2B5EF4-FFF2-40B4-BE49-F238E27FC236}">
                <a16:creationId xmlns:a16="http://schemas.microsoft.com/office/drawing/2014/main" id="{37A98166-E6A7-46B5-9A43-11CB0334AB3D}"/>
              </a:ext>
            </a:extLst>
          </p:cNvPr>
          <p:cNvSpPr/>
          <p:nvPr/>
        </p:nvSpPr>
        <p:spPr>
          <a:xfrm>
            <a:off x="8344337"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It: The Most Productive Struggle</a:t>
            </a:r>
            <a:endParaRPr/>
          </a:p>
        </p:txBody>
      </p:sp>
      <p:sp>
        <p:nvSpPr>
          <p:cNvPr id="109" name="Google Shape;109;p21"/>
          <p:cNvSpPr txBox="1">
            <a:spLocks noGrp="1"/>
          </p:cNvSpPr>
          <p:nvPr>
            <p:ph type="body" idx="1"/>
          </p:nvPr>
        </p:nvSpPr>
        <p:spPr>
          <a:xfrm>
            <a:off x="311700" y="1152474"/>
            <a:ext cx="8520600" cy="3785285"/>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dirty="0">
                <a:solidFill>
                  <a:srgbClr val="000000"/>
                </a:solidFill>
              </a:rPr>
              <a:t>Take 10 minutes to skim through the two lessons on the Pequot War. Review the lesson plans and the student-facing materials. Then determine:</a:t>
            </a:r>
            <a:endParaRPr b="1" dirty="0">
              <a:solidFill>
                <a:srgbClr val="000000"/>
              </a:solidFill>
            </a:endParaRPr>
          </a:p>
          <a:p>
            <a:pPr marL="457200" lvl="0" indent="-342900" algn="l" rtl="0">
              <a:spcBef>
                <a:spcPts val="1200"/>
              </a:spcBef>
              <a:spcAft>
                <a:spcPts val="0"/>
              </a:spcAft>
              <a:buClr>
                <a:srgbClr val="000000"/>
              </a:buClr>
              <a:buSzPts val="1800"/>
              <a:buChar char="●"/>
            </a:pPr>
            <a:r>
              <a:rPr lang="en" b="1" dirty="0">
                <a:solidFill>
                  <a:srgbClr val="000000"/>
                </a:solidFill>
              </a:rPr>
              <a:t>What is the most productive struggle in this lesson?</a:t>
            </a:r>
            <a:endParaRPr b="1" dirty="0">
              <a:solidFill>
                <a:srgbClr val="000000"/>
              </a:solidFill>
            </a:endParaRPr>
          </a:p>
          <a:p>
            <a:pPr marL="914400" lvl="1" indent="-317500" algn="l" rtl="0">
              <a:spcBef>
                <a:spcPts val="0"/>
              </a:spcBef>
              <a:spcAft>
                <a:spcPts val="0"/>
              </a:spcAft>
              <a:buClr>
                <a:srgbClr val="000000"/>
              </a:buClr>
              <a:buSzPts val="1400"/>
              <a:buChar char="○"/>
            </a:pPr>
            <a:r>
              <a:rPr lang="en" i="1" dirty="0">
                <a:solidFill>
                  <a:srgbClr val="000000"/>
                </a:solidFill>
              </a:rPr>
              <a:t>What will students most struggle with?</a:t>
            </a:r>
            <a:endParaRPr i="1" dirty="0">
              <a:solidFill>
                <a:srgbClr val="000000"/>
              </a:solidFill>
            </a:endParaRPr>
          </a:p>
          <a:p>
            <a:pPr marL="914400" lvl="1" indent="-317500" algn="l" rtl="0">
              <a:spcBef>
                <a:spcPts val="0"/>
              </a:spcBef>
              <a:spcAft>
                <a:spcPts val="0"/>
              </a:spcAft>
              <a:buClr>
                <a:srgbClr val="000000"/>
              </a:buClr>
              <a:buSzPts val="1400"/>
              <a:buChar char="○"/>
            </a:pPr>
            <a:r>
              <a:rPr lang="en" i="1" dirty="0">
                <a:solidFill>
                  <a:srgbClr val="000000"/>
                </a:solidFill>
              </a:rPr>
              <a:t>Where do they most need to think like historians?</a:t>
            </a:r>
            <a:endParaRPr i="1" dirty="0">
              <a:solidFill>
                <a:srgbClr val="000000"/>
              </a:solidFill>
            </a:endParaRPr>
          </a:p>
          <a:p>
            <a:pPr marL="914400" lvl="1" indent="-317500" algn="l" rtl="0">
              <a:spcBef>
                <a:spcPts val="0"/>
              </a:spcBef>
              <a:spcAft>
                <a:spcPts val="0"/>
              </a:spcAft>
              <a:buClr>
                <a:srgbClr val="000000"/>
              </a:buClr>
              <a:buSzPts val="1400"/>
              <a:buChar char="○"/>
            </a:pPr>
            <a:r>
              <a:rPr lang="en" i="1" dirty="0">
                <a:solidFill>
                  <a:srgbClr val="000000"/>
                </a:solidFill>
              </a:rPr>
              <a:t>Where in the documents will students feel most challenged? </a:t>
            </a:r>
            <a:endParaRPr i="1" dirty="0">
              <a:solidFill>
                <a:srgbClr val="000000"/>
              </a:solidFill>
            </a:endParaRPr>
          </a:p>
          <a:p>
            <a:pPr marL="914400" lvl="1" indent="-317500" algn="l" rtl="0">
              <a:spcBef>
                <a:spcPts val="0"/>
              </a:spcBef>
              <a:spcAft>
                <a:spcPts val="0"/>
              </a:spcAft>
              <a:buClr>
                <a:srgbClr val="000000"/>
              </a:buClr>
              <a:buSzPts val="1400"/>
              <a:buChar char="○"/>
            </a:pPr>
            <a:r>
              <a:rPr lang="en" i="1" dirty="0">
                <a:solidFill>
                  <a:srgbClr val="000000"/>
                </a:solidFill>
              </a:rPr>
              <a:t>What about how the documents fit together may most challenge the students?</a:t>
            </a:r>
            <a:endParaRPr dirty="0">
              <a:solidFill>
                <a:srgbClr val="000000"/>
              </a:solidFill>
            </a:endParaRPr>
          </a:p>
          <a:p>
            <a:pPr marL="457200" lvl="0" indent="-342900" algn="l" rtl="0">
              <a:spcBef>
                <a:spcPts val="0"/>
              </a:spcBef>
              <a:spcAft>
                <a:spcPts val="0"/>
              </a:spcAft>
              <a:buClr>
                <a:srgbClr val="000000"/>
              </a:buClr>
              <a:buSzPts val="1800"/>
              <a:buChar char="●"/>
            </a:pPr>
            <a:r>
              <a:rPr lang="en" b="1" dirty="0">
                <a:solidFill>
                  <a:srgbClr val="000000"/>
                </a:solidFill>
              </a:rPr>
              <a:t>What do you believe is the ideal student response to the most productive struggle in this lesson?</a:t>
            </a:r>
            <a:endParaRPr b="1" dirty="0">
              <a:solidFill>
                <a:srgbClr val="000000"/>
              </a:solidFill>
            </a:endParaRPr>
          </a:p>
          <a:p>
            <a:pPr marL="914400" lvl="1" indent="-317500" algn="l" rtl="0">
              <a:spcBef>
                <a:spcPts val="0"/>
              </a:spcBef>
              <a:spcAft>
                <a:spcPts val="0"/>
              </a:spcAft>
              <a:buClr>
                <a:srgbClr val="000000"/>
              </a:buClr>
              <a:buSzPts val="1400"/>
              <a:buChar char="○"/>
            </a:pPr>
            <a:r>
              <a:rPr lang="en" i="1" dirty="0">
                <a:solidFill>
                  <a:srgbClr val="000000"/>
                </a:solidFill>
              </a:rPr>
              <a:t>What would your most successful students be able to take away from the lesson?</a:t>
            </a:r>
            <a:endParaRPr i="1" dirty="0">
              <a:solidFill>
                <a:srgbClr val="000000"/>
              </a:solidFill>
            </a:endParaRPr>
          </a:p>
          <a:p>
            <a:pPr marL="914400" lvl="1" indent="-317500" algn="l" rtl="0">
              <a:spcBef>
                <a:spcPts val="0"/>
              </a:spcBef>
              <a:spcAft>
                <a:spcPts val="0"/>
              </a:spcAft>
              <a:buClr>
                <a:srgbClr val="000000"/>
              </a:buClr>
              <a:buSzPts val="1400"/>
              <a:buChar char="○"/>
            </a:pPr>
            <a:r>
              <a:rPr lang="en" i="1" dirty="0">
                <a:solidFill>
                  <a:srgbClr val="000000"/>
                </a:solidFill>
              </a:rPr>
              <a:t>What does success look like by the end of day 2?</a:t>
            </a:r>
          </a:p>
          <a:p>
            <a:pPr marL="596900" lvl="1" indent="0" algn="l" rtl="0">
              <a:spcBef>
                <a:spcPts val="0"/>
              </a:spcBef>
              <a:spcAft>
                <a:spcPts val="0"/>
              </a:spcAft>
              <a:buClr>
                <a:srgbClr val="000000"/>
              </a:buClr>
              <a:buSzPts val="1400"/>
              <a:buNone/>
            </a:pPr>
            <a:endParaRPr lang="en" b="1" dirty="0">
              <a:solidFill>
                <a:srgbClr val="000000"/>
              </a:solidFill>
            </a:endParaRPr>
          </a:p>
          <a:p>
            <a:pPr marL="139700" indent="0" algn="ctr">
              <a:buClr>
                <a:srgbClr val="000000"/>
              </a:buClr>
              <a:buSzPts val="1400"/>
              <a:buNone/>
            </a:pPr>
            <a:r>
              <a:rPr lang="en" b="1" dirty="0">
                <a:solidFill>
                  <a:srgbClr val="000000"/>
                </a:solidFill>
                <a:highlight>
                  <a:srgbClr val="FFFF00"/>
                </a:highlight>
              </a:rPr>
              <a:t>L</a:t>
            </a:r>
            <a:r>
              <a:rPr lang="en-US" b="1" dirty="0">
                <a:solidFill>
                  <a:srgbClr val="000000"/>
                </a:solidFill>
                <a:highlight>
                  <a:srgbClr val="FFFF00"/>
                </a:highlight>
              </a:rPr>
              <a:t>ESSONS: https://shorturl.at/dswE3</a:t>
            </a:r>
            <a:endParaRPr b="1" dirty="0">
              <a:solidFill>
                <a:srgbClr val="000000"/>
              </a:solidFill>
              <a:highlight>
                <a:srgbClr val="FFFF00"/>
              </a:highlight>
            </a:endParaRPr>
          </a:p>
        </p:txBody>
      </p:sp>
      <p:sp>
        <p:nvSpPr>
          <p:cNvPr id="4" name="Oval 3">
            <a:extLst>
              <a:ext uri="{FF2B5EF4-FFF2-40B4-BE49-F238E27FC236}">
                <a16:creationId xmlns:a16="http://schemas.microsoft.com/office/drawing/2014/main" id="{ED270299-9CF8-4476-8265-3D4733DF9FC9}"/>
              </a:ext>
            </a:extLst>
          </p:cNvPr>
          <p:cNvSpPr/>
          <p:nvPr/>
        </p:nvSpPr>
        <p:spPr>
          <a:xfrm>
            <a:off x="8344337" y="4380423"/>
            <a:ext cx="640323" cy="636104"/>
          </a:xfrm>
          <a:prstGeom prst="ellipse">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dirty="0">
                <a:solidFill>
                  <a:srgbClr val="3F3F3F"/>
                </a:solidFill>
              </a:rPr>
              <a:t>6</a:t>
            </a: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2411</Words>
  <Application>Microsoft Office PowerPoint</Application>
  <PresentationFormat>On-screen Show (16:9)</PresentationFormat>
  <Paragraphs>205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Proxima Nova</vt:lpstr>
      <vt:lpstr>Alfa Slab One</vt:lpstr>
      <vt:lpstr>Gameday</vt:lpstr>
      <vt:lpstr>Teaching the Pequot War</vt:lpstr>
      <vt:lpstr>Opening Reflection</vt:lpstr>
      <vt:lpstr>The Arc of Teaching History</vt:lpstr>
      <vt:lpstr>The Four Corners</vt:lpstr>
      <vt:lpstr>See It: Lesson Internalization</vt:lpstr>
      <vt:lpstr>Name It: Lesson Internalization</vt:lpstr>
      <vt:lpstr>Core Idea</vt:lpstr>
      <vt:lpstr>Name It: The Most Productive Struggle</vt:lpstr>
      <vt:lpstr>Do It: The Most Productive Struggle</vt:lpstr>
      <vt:lpstr>See It: Plan for the End Goal</vt:lpstr>
      <vt:lpstr>Name It: Plan for the End Goal</vt:lpstr>
      <vt:lpstr>Core Idea</vt:lpstr>
      <vt:lpstr>Do It: Plan for the End Goal</vt:lpstr>
      <vt:lpstr>Resources to Consult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Pequot War</dc:title>
  <cp:lastModifiedBy>Gomez, Rebecca</cp:lastModifiedBy>
  <cp:revision>2</cp:revision>
  <dcterms:modified xsi:type="dcterms:W3CDTF">2023-10-12T22:21:05Z</dcterms:modified>
</cp:coreProperties>
</file>