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54031" autoAdjust="0"/>
  </p:normalViewPr>
  <p:slideViewPr>
    <p:cSldViewPr snapToGrid="0">
      <p:cViewPr varScale="1">
        <p:scale>
          <a:sx n="69" d="100"/>
          <a:sy n="69" d="100"/>
        </p:scale>
        <p:origin x="11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DEBFF7D-79E8-459C-B991-0F6D711817D8}" type="datetimeFigureOut">
              <a:rPr lang="en-US" smtClean="0"/>
              <a:t>3/11/2024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8C19B9-54E4-4BF0-91C6-0516339B4AEB}" type="slidenum">
              <a:rPr lang="en-US" smtClean="0"/>
              <a:t>‹#›</a:t>
            </a:fld>
            <a:endParaRPr lang="en-US"/>
          </a:p>
        </p:txBody>
      </p:sp>
    </p:spTree>
    <p:extLst>
      <p:ext uri="{BB962C8B-B14F-4D97-AF65-F5344CB8AC3E}">
        <p14:creationId xmlns:p14="http://schemas.microsoft.com/office/powerpoint/2010/main" val="167290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Good morning! As I said, my name is Rebecca, and I’m really excited to dig into a really fascinating and important historical document with you all today. Raise your hand if you have heard of the Treaty of Hartford of 1638? Just as I suspected: it’s rarely taught about in schools, although it should be! I think you’ll find that our investigation today will be really interesting!</a:t>
            </a:r>
          </a:p>
          <a:p>
            <a:pPr marL="174708" indent="-174708">
              <a:buFont typeface="Arial" panose="020B0604020202020204" pitchFamily="34" charset="0"/>
              <a:buChar char="•"/>
            </a:pPr>
            <a:r>
              <a:rPr lang="en-US" dirty="0"/>
              <a:t>During our time together, we are going to learn some background knowledge and then we’ll apply that context to a close reading of this document. I ask that during our time together, you engage as fully as possible. There will be times when I ask for volunteers to read and give some answers, but there will also be times when I cold call some of you. Our mutual success will depend on participation from the full group!</a:t>
            </a:r>
          </a:p>
          <a:p>
            <a:pPr marL="174708" indent="-174708">
              <a:buFont typeface="Arial" panose="020B0604020202020204" pitchFamily="34" charset="0"/>
              <a:buChar char="•"/>
            </a:pPr>
            <a:r>
              <a:rPr lang="en-US" b="1" dirty="0"/>
              <a:t>Is this something we can all commit to today?</a:t>
            </a:r>
          </a:p>
        </p:txBody>
      </p:sp>
      <p:sp>
        <p:nvSpPr>
          <p:cNvPr id="4" name="Slide Number Placeholder 3"/>
          <p:cNvSpPr>
            <a:spLocks noGrp="1"/>
          </p:cNvSpPr>
          <p:nvPr>
            <p:ph type="sldNum" sz="quarter" idx="5"/>
          </p:nvPr>
        </p:nvSpPr>
        <p:spPr/>
        <p:txBody>
          <a:bodyPr/>
          <a:lstStyle/>
          <a:p>
            <a:fld id="{0A8C19B9-54E4-4BF0-91C6-0516339B4AEB}" type="slidenum">
              <a:rPr lang="en-US" smtClean="0"/>
              <a:t>1</a:t>
            </a:fld>
            <a:endParaRPr lang="en-US"/>
          </a:p>
        </p:txBody>
      </p:sp>
    </p:spTree>
    <p:extLst>
      <p:ext uri="{BB962C8B-B14F-4D97-AF65-F5344CB8AC3E}">
        <p14:creationId xmlns:p14="http://schemas.microsoft.com/office/powerpoint/2010/main" val="2168883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1" dirty="0"/>
              <a:t>(click) What stipulation does this paragraph include? </a:t>
            </a:r>
            <a:r>
              <a:rPr lang="en-US" i="1" dirty="0"/>
              <a:t>The two Tribes will forget their past conflicts and never have issues between each other again.</a:t>
            </a:r>
          </a:p>
          <a:p>
            <a:pPr marL="178027" indent="-178027">
              <a:buFont typeface="Arial" panose="020B0604020202020204" pitchFamily="34" charset="0"/>
              <a:buChar char="•"/>
            </a:pPr>
            <a:r>
              <a:rPr lang="en-US" b="1" dirty="0"/>
              <a:t>Why might this stipulation be included in the treaty? </a:t>
            </a:r>
            <a:r>
              <a:rPr lang="en-US" i="1" dirty="0"/>
              <a:t>It benefits the Tribes because it creates the goal of getting along, but it also benefits the English because they won’t have to navigate more conflicts between Tribes</a:t>
            </a:r>
          </a:p>
          <a:p>
            <a:pPr marL="178027" indent="-178027">
              <a:buFont typeface="Arial" panose="020B0604020202020204" pitchFamily="34" charset="0"/>
              <a:buChar char="•"/>
            </a:pPr>
            <a:r>
              <a:rPr lang="en-US" b="1" dirty="0"/>
              <a:t>(separate click): In the Pequot War, the Narragansetts and Mohegans were on the same side. Why is this stipulation necessary?</a:t>
            </a:r>
            <a:r>
              <a:rPr lang="en-US" i="1" dirty="0"/>
              <a:t> The English want to prevent more conflicts from taking away what they believed was their land to control.</a:t>
            </a:r>
            <a:endParaRPr lang="en-US" b="1" dirty="0"/>
          </a:p>
        </p:txBody>
      </p:sp>
      <p:sp>
        <p:nvSpPr>
          <p:cNvPr id="4" name="Slide Number Placeholder 3"/>
          <p:cNvSpPr>
            <a:spLocks noGrp="1"/>
          </p:cNvSpPr>
          <p:nvPr>
            <p:ph type="sldNum" sz="quarter" idx="5"/>
          </p:nvPr>
        </p:nvSpPr>
        <p:spPr/>
        <p:txBody>
          <a:bodyPr/>
          <a:lstStyle/>
          <a:p>
            <a:fld id="{449D0501-B150-433B-81D9-81159F829DED}" type="slidenum">
              <a:rPr lang="en-US" smtClean="0"/>
              <a:t>10</a:t>
            </a:fld>
            <a:endParaRPr lang="en-US"/>
          </a:p>
        </p:txBody>
      </p:sp>
    </p:spTree>
    <p:extLst>
      <p:ext uri="{BB962C8B-B14F-4D97-AF65-F5344CB8AC3E}">
        <p14:creationId xmlns:p14="http://schemas.microsoft.com/office/powerpoint/2010/main" val="555403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1" dirty="0"/>
              <a:t>What does the treaty name happens if the Narragansetts and Mohegans have a conflict? Talk to me in text. (click) “</a:t>
            </a:r>
            <a:r>
              <a:rPr lang="en-US" i="1" dirty="0"/>
              <a:t>They shall not presently revenge it, but they are to appeal to the English, and they are to decide the same, and the determine of the English to stand, and they are each to do as is by the English set down.”</a:t>
            </a:r>
          </a:p>
          <a:p>
            <a:pPr marL="178027" indent="-178027">
              <a:buFont typeface="Arial" panose="020B0604020202020204" pitchFamily="34" charset="0"/>
              <a:buChar char="•"/>
            </a:pPr>
            <a:r>
              <a:rPr lang="en-US" b="1" dirty="0"/>
              <a:t>Why might this stipulation be included in this treaty? Who does it benefit?</a:t>
            </a:r>
            <a:r>
              <a:rPr lang="en-US" i="1" dirty="0"/>
              <a:t> It gives the power to the English. They get to control what happens if other signing parties come into conflict.</a:t>
            </a:r>
          </a:p>
          <a:p>
            <a:pPr marL="178027" indent="-178027">
              <a:buFont typeface="Arial" panose="020B0604020202020204" pitchFamily="34" charset="0"/>
              <a:buChar char="•"/>
            </a:pPr>
            <a:r>
              <a:rPr lang="en-US" b="1" dirty="0"/>
              <a:t>(separate click) In the Pequot War, the Narragansetts and Mohegans were on the same side. Why is this stipulation necessary?</a:t>
            </a:r>
            <a:r>
              <a:rPr lang="en-US" i="1" dirty="0"/>
              <a:t> The English want to prevent more conflicts from taking away what they believed was their land to control.</a:t>
            </a:r>
            <a:endParaRPr lang="en-US" dirty="0"/>
          </a:p>
          <a:p>
            <a:pPr marL="178027" indent="-178027">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449D0501-B150-433B-81D9-81159F829DED}" type="slidenum">
              <a:rPr lang="en-US" smtClean="0"/>
              <a:t>11</a:t>
            </a:fld>
            <a:endParaRPr lang="en-US"/>
          </a:p>
        </p:txBody>
      </p:sp>
    </p:spTree>
    <p:extLst>
      <p:ext uri="{BB962C8B-B14F-4D97-AF65-F5344CB8AC3E}">
        <p14:creationId xmlns:p14="http://schemas.microsoft.com/office/powerpoint/2010/main" val="264379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1" dirty="0"/>
              <a:t>What stipulation does this paragraph include? </a:t>
            </a:r>
            <a:r>
              <a:rPr lang="en-US" i="1" dirty="0"/>
              <a:t>Surrender any enemies—namely Pequots—to the English or “take off their heads.”</a:t>
            </a:r>
          </a:p>
          <a:p>
            <a:pPr marL="643914" lvl="1" indent="-178027">
              <a:buFont typeface="Arial" panose="020B0604020202020204" pitchFamily="34" charset="0"/>
              <a:buChar char="•"/>
            </a:pPr>
            <a:r>
              <a:rPr lang="en-US" b="1" i="1" kern="1200" dirty="0">
                <a:solidFill>
                  <a:schemeClr val="tx1"/>
                </a:solidFill>
                <a:effectLst/>
                <a:latin typeface="+mn-lt"/>
                <a:ea typeface="+mn-ea"/>
                <a:cs typeface="+mn-cs"/>
              </a:rPr>
              <a:t>BID: </a:t>
            </a:r>
            <a:r>
              <a:rPr lang="en-US" b="1" dirty="0"/>
              <a:t>What is meant by “take off their heads”?</a:t>
            </a:r>
            <a:r>
              <a:rPr lang="en-US" i="1" dirty="0"/>
              <a:t> Decapitate them- kill them by cutting of their heads.</a:t>
            </a:r>
          </a:p>
          <a:p>
            <a:pPr marL="178027" indent="-178027" defTabSz="931774">
              <a:buFont typeface="Arial" panose="020B0604020202020204" pitchFamily="34" charset="0"/>
              <a:buChar char="•"/>
              <a:defRPr/>
            </a:pPr>
            <a:r>
              <a:rPr lang="en-US" b="1" dirty="0"/>
              <a:t>Why might this stipulation be included in this treaty? Who does it benefit?</a:t>
            </a:r>
            <a:r>
              <a:rPr lang="en-US" i="1" dirty="0"/>
              <a:t> It benefits the English primarily because they are directing the Narragansetts and Mohegans to give them power and/or to murder additional Pequots.</a:t>
            </a:r>
            <a:endParaRPr lang="en-US" dirty="0"/>
          </a:p>
          <a:p>
            <a:pPr marL="178027" indent="-178027">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449D0501-B150-433B-81D9-81159F829DED}" type="slidenum">
              <a:rPr lang="en-US" smtClean="0"/>
              <a:t>12</a:t>
            </a:fld>
            <a:endParaRPr lang="en-US"/>
          </a:p>
        </p:txBody>
      </p:sp>
    </p:spTree>
    <p:extLst>
      <p:ext uri="{BB962C8B-B14F-4D97-AF65-F5344CB8AC3E}">
        <p14:creationId xmlns:p14="http://schemas.microsoft.com/office/powerpoint/2010/main" val="2250655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31774">
              <a:buFont typeface="Arial" panose="020B0604020202020204" pitchFamily="34" charset="0"/>
              <a:buChar char="•"/>
              <a:defRPr/>
            </a:pPr>
            <a:r>
              <a:rPr lang="en-US" b="1" dirty="0"/>
              <a:t>(click) In this stipulation, the English “give unto” the Narragansett and Mohegan sachems Pequots. What does this mean?</a:t>
            </a:r>
            <a:r>
              <a:rPr lang="en-US" i="1" dirty="0"/>
              <a:t> They are enslaving the Pequots and giving them to the other Tribes</a:t>
            </a:r>
            <a:endParaRPr lang="en-US" dirty="0"/>
          </a:p>
          <a:p>
            <a:pPr marL="178027" indent="-178027">
              <a:buFont typeface="Arial" panose="020B0604020202020204" pitchFamily="34" charset="0"/>
              <a:buChar char="•"/>
            </a:pPr>
            <a:r>
              <a:rPr lang="en-US" b="1" dirty="0"/>
              <a:t>(click) The Treaty also says that they “shall no more be called Pequots but Narragansetts and Mohegans.”</a:t>
            </a:r>
            <a:r>
              <a:rPr lang="en-US" b="1" i="1" dirty="0"/>
              <a:t> </a:t>
            </a:r>
            <a:r>
              <a:rPr lang="en-US" b="1" dirty="0"/>
              <a:t>What is the consequence of stripping the Pequot people of their name? Why do names matter?</a:t>
            </a:r>
            <a:r>
              <a:rPr lang="en-US" i="1" dirty="0"/>
              <a:t> Names matter tremendously because they are a key identity marker. If the Pequots can no longer be Pequots, but instead must be called the name of the Tribes who helped to commit genocide against them, they are being forced to lose a huge part of who they are. This is called “cultural genocide”: survivors are not physically dead, but they are compelled to see their culture extinguished.</a:t>
            </a:r>
            <a:r>
              <a:rPr lang="en-US" b="1" dirty="0"/>
              <a:t> </a:t>
            </a:r>
          </a:p>
          <a:p>
            <a:pPr marL="178027" indent="-178027">
              <a:buFont typeface="Arial" panose="020B0604020202020204" pitchFamily="34" charset="0"/>
              <a:buChar char="•"/>
            </a:pPr>
            <a:r>
              <a:rPr lang="en-US" b="1" dirty="0"/>
              <a:t>Consider what we learned about </a:t>
            </a:r>
            <a:r>
              <a:rPr lang="en-US" b="1" dirty="0" err="1"/>
              <a:t>Sassacus</a:t>
            </a:r>
            <a:r>
              <a:rPr lang="en-US" b="1" dirty="0"/>
              <a:t> and Uncas and the conflict between the Mohegans and Pequots. How does this make the “cultural genocide” of the Pequots even more heartbreaking?</a:t>
            </a:r>
            <a:r>
              <a:rPr lang="en-US" i="1" dirty="0"/>
              <a:t> The fact that another Tribe that was actually once part of the Pequot Tribe is participating in this genocide is </a:t>
            </a:r>
            <a:r>
              <a:rPr lang="en-US" i="1" dirty="0" err="1"/>
              <a:t>heartwrenching</a:t>
            </a:r>
            <a:r>
              <a:rPr lang="en-US" i="1" dirty="0"/>
              <a:t>. </a:t>
            </a:r>
          </a:p>
          <a:p>
            <a:pPr marL="178027" indent="-178027">
              <a:buFont typeface="Arial" panose="020B0604020202020204" pitchFamily="34" charset="0"/>
              <a:buChar char="•"/>
            </a:pPr>
            <a:r>
              <a:rPr lang="en-US" b="1" dirty="0"/>
              <a:t>Stipulations 1-3 show a distrust of the Mohegan and Narragansetts by the English. Why would the English trust these two Tribes to enforce the cultural genocide outlined in this Treaty?</a:t>
            </a:r>
            <a:r>
              <a:rPr lang="en-US" i="1" dirty="0"/>
              <a:t> Answers will vary</a:t>
            </a:r>
            <a:endParaRPr lang="en-US" b="1" dirty="0"/>
          </a:p>
        </p:txBody>
      </p:sp>
      <p:sp>
        <p:nvSpPr>
          <p:cNvPr id="4" name="Slide Number Placeholder 3"/>
          <p:cNvSpPr>
            <a:spLocks noGrp="1"/>
          </p:cNvSpPr>
          <p:nvPr>
            <p:ph type="sldNum" sz="quarter" idx="5"/>
          </p:nvPr>
        </p:nvSpPr>
        <p:spPr/>
        <p:txBody>
          <a:bodyPr/>
          <a:lstStyle/>
          <a:p>
            <a:fld id="{449D0501-B150-433B-81D9-81159F829DED}" type="slidenum">
              <a:rPr lang="en-US" smtClean="0"/>
              <a:t>13</a:t>
            </a:fld>
            <a:endParaRPr lang="en-US"/>
          </a:p>
        </p:txBody>
      </p:sp>
    </p:spTree>
    <p:extLst>
      <p:ext uri="{BB962C8B-B14F-4D97-AF65-F5344CB8AC3E}">
        <p14:creationId xmlns:p14="http://schemas.microsoft.com/office/powerpoint/2010/main" val="2530169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We named that the goal of the Treaty of Hartford—in fact, any treaty—was to create peace. Thumbs up if you agree that the Treaty of Hartford does this. Thumbs down if you disagree.</a:t>
            </a:r>
            <a:endParaRPr lang="en-US" sz="1400" dirty="0"/>
          </a:p>
          <a:p>
            <a:pPr marL="640594" lvl="1" indent="-174708">
              <a:buFont typeface="Arial" panose="020B0604020202020204" pitchFamily="34" charset="0"/>
              <a:buChar char="•"/>
            </a:pPr>
            <a:r>
              <a:rPr lang="en-US" b="1" dirty="0"/>
              <a:t>TW</a:t>
            </a:r>
            <a:r>
              <a:rPr lang="en-US" dirty="0"/>
              <a:t> call on 2 students to support each side, starting with agree</a:t>
            </a:r>
            <a:endParaRPr lang="en-US" sz="1400" dirty="0"/>
          </a:p>
          <a:p>
            <a:pPr marL="174708" indent="-174708">
              <a:buFont typeface="Arial" panose="020B0604020202020204" pitchFamily="34" charset="0"/>
              <a:buChar char="•"/>
            </a:pPr>
            <a:r>
              <a:rPr lang="en-US" b="1" dirty="0"/>
              <a:t>One could argue that the treaty does indeed bring about peace, as it ends the war and punishes the group that lost—the Pequot. Agree or disagree?</a:t>
            </a:r>
            <a:r>
              <a:rPr lang="en-US" i="1" dirty="0"/>
              <a:t> </a:t>
            </a:r>
            <a:endParaRPr lang="en-US" sz="1400" dirty="0"/>
          </a:p>
          <a:p>
            <a:pPr lvl="1"/>
            <a:r>
              <a:rPr lang="en-US" b="1" dirty="0"/>
              <a:t>Agree:</a:t>
            </a:r>
            <a:r>
              <a:rPr lang="en-US" i="1" dirty="0"/>
              <a:t> The Pequot lost their name, land, language, and so much more. That resulted in peace because there was no more fighting.</a:t>
            </a:r>
            <a:endParaRPr lang="en-US" sz="1400" dirty="0"/>
          </a:p>
          <a:p>
            <a:pPr lvl="1"/>
            <a:r>
              <a:rPr lang="en-US" b="1" dirty="0"/>
              <a:t>Disagree:</a:t>
            </a:r>
            <a:r>
              <a:rPr lang="en-US" i="1" dirty="0"/>
              <a:t> The war may have ended, but subjecting a group of people to slavery and stripping them of their culture is not a mark of peace.</a:t>
            </a:r>
            <a:endParaRPr lang="en-US" sz="1400" dirty="0"/>
          </a:p>
          <a:p>
            <a:pPr marL="174708" indent="-174708">
              <a:buFont typeface="Arial" panose="020B0604020202020204" pitchFamily="34" charset="0"/>
              <a:buChar char="•"/>
            </a:pPr>
            <a:r>
              <a:rPr lang="en-US" b="1" dirty="0"/>
              <a:t>What other evidence do we have to support the idea that the Treaty of Hartford was actually NOT intended to create peace in the region?</a:t>
            </a:r>
            <a:endParaRPr lang="en-US" sz="1400" dirty="0"/>
          </a:p>
          <a:p>
            <a:pPr lvl="1"/>
            <a:r>
              <a:rPr lang="en-US" dirty="0"/>
              <a:t>Second stipulation: </a:t>
            </a:r>
            <a:r>
              <a:rPr lang="en-US" i="1" dirty="0"/>
              <a:t>In the case of conflict between Indigenous tribes, they must go to the English to mediate. This isn’t peaceful- it’s empowering one group over the other. </a:t>
            </a:r>
            <a:endParaRPr lang="en-US" sz="1400" dirty="0"/>
          </a:p>
          <a:p>
            <a:pPr lvl="2"/>
            <a:r>
              <a:rPr lang="en-US" b="1" u="sng" dirty="0"/>
              <a:t>Break It Down Question:</a:t>
            </a:r>
            <a:r>
              <a:rPr lang="en-US" b="1" i="1" dirty="0"/>
              <a:t> </a:t>
            </a:r>
            <a:r>
              <a:rPr lang="en-US" b="1" dirty="0"/>
              <a:t>Consider the second stipulation. It names that if the Mohegan and Narragansett come into conflict with one another, they should have the English help them to mediate, or resolve, the issue. Why might this be good evidence to support that the English did NOT seek peace?</a:t>
            </a:r>
            <a:endParaRPr lang="en-US" sz="1400" dirty="0"/>
          </a:p>
          <a:p>
            <a:pPr lvl="1"/>
            <a:r>
              <a:rPr lang="en-US" dirty="0"/>
              <a:t>Third stipulation:</a:t>
            </a:r>
            <a:r>
              <a:rPr lang="en-US" i="1" dirty="0"/>
              <a:t> The Narragansetts and Mohegan are friends of the English ONLY if they act in a way the English approve of. They are not allowed to shelter the Pequot or other enemies of the English. In fact, they are instructed to behead these enemies</a:t>
            </a:r>
            <a:endParaRPr lang="en-US" sz="1400" dirty="0"/>
          </a:p>
          <a:p>
            <a:pPr lvl="2"/>
            <a:r>
              <a:rPr lang="en-US" b="1" u="sng" dirty="0"/>
              <a:t>Break It Down Question:</a:t>
            </a:r>
            <a:r>
              <a:rPr lang="en-US" b="1" i="1" dirty="0"/>
              <a:t> </a:t>
            </a:r>
            <a:r>
              <a:rPr lang="en-US" b="1" dirty="0"/>
              <a:t>Consider the third stipulation. What does this say about the Mohegan and Narragansett relationship with the English?</a:t>
            </a:r>
            <a:endParaRPr lang="en-US" sz="1400" dirty="0"/>
          </a:p>
          <a:p>
            <a:pPr lvl="1"/>
            <a:r>
              <a:rPr lang="en-US" dirty="0"/>
              <a:t>Fourth stipulation:</a:t>
            </a:r>
            <a:r>
              <a:rPr lang="en-US" i="1" dirty="0"/>
              <a:t> The Narragansett and Mohegan are not permitted to own Pequot land, and the two tribes are not permitted to ever hold the English captive, essentially barring them from ever taking military action against the English, even though they were allies and the English had no reason to believe these tribes would do so.</a:t>
            </a:r>
            <a:endParaRPr lang="en-US" sz="1400" dirty="0"/>
          </a:p>
          <a:p>
            <a:pPr lvl="2"/>
            <a:r>
              <a:rPr lang="en-US" b="1" u="sng" dirty="0"/>
              <a:t>Break It Down Question:</a:t>
            </a:r>
            <a:r>
              <a:rPr lang="en-US" b="1" i="1" dirty="0"/>
              <a:t> </a:t>
            </a:r>
            <a:r>
              <a:rPr lang="en-US" b="1" dirty="0"/>
              <a:t>Consider the fourth stipulation. The Mohegan and Narragansett helped the English with the war. Why can’t they have any Pequot land, and why would the English feel the need to name that they cannot take English people captive?</a:t>
            </a:r>
            <a:endParaRPr lang="en-US" sz="1400" dirty="0"/>
          </a:p>
          <a:p>
            <a:pPr marL="174708" indent="-174708">
              <a:buFont typeface="Arial" panose="020B0604020202020204" pitchFamily="34" charset="0"/>
              <a:buChar char="•"/>
            </a:pPr>
            <a:r>
              <a:rPr lang="en-US" b="1" dirty="0"/>
              <a:t>A treaty is a formal, legal agreement between parties. Are all relevant parties included in this treaty? Why does this matter?</a:t>
            </a:r>
            <a:r>
              <a:rPr lang="en-US" dirty="0"/>
              <a:t> </a:t>
            </a:r>
            <a:r>
              <a:rPr lang="en-US" i="1" dirty="0"/>
              <a:t>No, the Pequot were not included in the treaty. This inevitably means that the treaty cannot be peaceful, as a key group is left out of the agreement.</a:t>
            </a:r>
            <a:endParaRPr lang="en-US" sz="1400" dirty="0"/>
          </a:p>
          <a:p>
            <a:pPr marL="178027" indent="-178027" defTabSz="931774">
              <a:buFont typeface="Arial" panose="020B0604020202020204" pitchFamily="34" charset="0"/>
              <a:buChar char="•"/>
              <a:defRPr/>
            </a:pPr>
            <a:r>
              <a:rPr lang="en-US" b="1" u="sng" dirty="0"/>
              <a:t>Drop the Knowledge:</a:t>
            </a:r>
            <a:r>
              <a:rPr lang="en-US" b="1" i="1" dirty="0"/>
              <a:t> </a:t>
            </a:r>
            <a:r>
              <a:rPr lang="en-US" b="1" dirty="0"/>
              <a:t>In 1666, the Pequot obtained a reservation, a set aside piece of land upon which they could reside. It was much smaller than the lands they called home prior to the Pequot War, but it was established nonetheless. What does this tell us about the Treaty of Hartford?</a:t>
            </a:r>
            <a:r>
              <a:rPr lang="en-US" dirty="0"/>
              <a:t> </a:t>
            </a:r>
            <a:r>
              <a:rPr lang="en-US" i="1" dirty="0"/>
              <a:t>The English’s ability to completely dominate Connecticut did not last very long. Just 28 years after naming that the Pequot people could not exist, they started the long battle to win back their cultural identity, beginning with their land. </a:t>
            </a:r>
            <a:endParaRPr lang="en-US" dirty="0"/>
          </a:p>
          <a:p>
            <a:pPr marL="178027" indent="-178027">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449D0501-B150-433B-81D9-81159F829DED}" type="slidenum">
              <a:rPr lang="en-US" smtClean="0"/>
              <a:t>14</a:t>
            </a:fld>
            <a:endParaRPr lang="en-US"/>
          </a:p>
        </p:txBody>
      </p:sp>
    </p:spTree>
    <p:extLst>
      <p:ext uri="{BB962C8B-B14F-4D97-AF65-F5344CB8AC3E}">
        <p14:creationId xmlns:p14="http://schemas.microsoft.com/office/powerpoint/2010/main" val="69322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Let’s begin by building a bit of historical context about the European Invasion of what is now called the United States. Many of you have heard at least pieces of this story. You can feel free to take notes in your handout!</a:t>
            </a:r>
          </a:p>
          <a:p>
            <a:pPr marL="174708" indent="-174708">
              <a:buFont typeface="Arial" panose="020B0604020202020204" pitchFamily="34" charset="0"/>
              <a:buChar char="•"/>
            </a:pPr>
            <a:r>
              <a:rPr lang="en-US" b="1" dirty="0"/>
              <a:t>READ</a:t>
            </a:r>
          </a:p>
        </p:txBody>
      </p:sp>
      <p:sp>
        <p:nvSpPr>
          <p:cNvPr id="4" name="Slide Number Placeholder 3"/>
          <p:cNvSpPr>
            <a:spLocks noGrp="1"/>
          </p:cNvSpPr>
          <p:nvPr>
            <p:ph type="sldNum" sz="quarter" idx="5"/>
          </p:nvPr>
        </p:nvSpPr>
        <p:spPr/>
        <p:txBody>
          <a:bodyPr/>
          <a:lstStyle/>
          <a:p>
            <a:fld id="{0A8C19B9-54E4-4BF0-91C6-0516339B4AEB}" type="slidenum">
              <a:rPr lang="en-US" smtClean="0"/>
              <a:t>2</a:t>
            </a:fld>
            <a:endParaRPr lang="en-US"/>
          </a:p>
        </p:txBody>
      </p:sp>
    </p:spTree>
    <p:extLst>
      <p:ext uri="{BB962C8B-B14F-4D97-AF65-F5344CB8AC3E}">
        <p14:creationId xmlns:p14="http://schemas.microsoft.com/office/powerpoint/2010/main" val="1363413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0" dirty="0"/>
              <a:t>We are going to deep dive into history specific to this story, beginning with an understanding of the Pequots and the Mohegans, two Tribes in what is now called Southeastern Connecticut that actually began as one Tribe.</a:t>
            </a:r>
          </a:p>
          <a:p>
            <a:pPr marL="178027" indent="-178027">
              <a:buFont typeface="Arial" panose="020B0604020202020204" pitchFamily="34" charset="0"/>
              <a:buChar char="•"/>
            </a:pPr>
            <a:r>
              <a:rPr lang="en-US" b="1" dirty="0"/>
              <a:t>(click) </a:t>
            </a:r>
            <a:r>
              <a:rPr lang="en-US" dirty="0"/>
              <a:t>At the time of European contact, there were many Indigenous people residing in what is now called New England. Up until the 1620s, they went by the name </a:t>
            </a:r>
            <a:r>
              <a:rPr lang="en-US" b="1" dirty="0"/>
              <a:t>Pequot, </a:t>
            </a:r>
            <a:r>
              <a:rPr lang="en-US" b="0" dirty="0"/>
              <a:t>but as we will learn, they divided into multiple Tribes when the British arrived. </a:t>
            </a:r>
            <a:r>
              <a:rPr lang="en-US" dirty="0"/>
              <a:t>In the region of what is now called Southeastern Connecticut, two of the Tribes were and still are called the </a:t>
            </a:r>
            <a:r>
              <a:rPr lang="en-US" b="1" dirty="0"/>
              <a:t>Mohegans </a:t>
            </a:r>
            <a:r>
              <a:rPr lang="en-US" b="0" dirty="0"/>
              <a:t>and the </a:t>
            </a:r>
            <a:r>
              <a:rPr lang="en-US" b="1" dirty="0"/>
              <a:t>Pequots</a:t>
            </a:r>
            <a:r>
              <a:rPr lang="en-US" b="0" dirty="0"/>
              <a:t>. </a:t>
            </a:r>
          </a:p>
          <a:p>
            <a:pPr marL="178027" indent="-178027">
              <a:buFont typeface="Arial" panose="020B0604020202020204" pitchFamily="34" charset="0"/>
              <a:buChar char="•"/>
            </a:pPr>
            <a:r>
              <a:rPr lang="en-US" b="1" dirty="0"/>
              <a:t>(click)</a:t>
            </a:r>
            <a:r>
              <a:rPr lang="en-US" b="0" dirty="0"/>
              <a:t> These two Tribes, along with many other Indigenous residents of Northeastern North America, interacted with European colonizers. In this particular region, they primarily traded with first the Dutch, then the British.</a:t>
            </a:r>
          </a:p>
          <a:p>
            <a:pPr marL="178027" indent="-178027">
              <a:buFont typeface="Arial" panose="020B0604020202020204" pitchFamily="34" charset="0"/>
              <a:buChar char="•"/>
            </a:pPr>
            <a:r>
              <a:rPr lang="en-US" b="0" dirty="0"/>
              <a:t>After the split of the Tribes in the 1620s, the leaders of the Mohegan and Pequot Tribes were very powerful, and they recognized that a balance of power between the two communities was beneficial. Despite this, there was a history of intense power struggles. That is why the sachems, leaders of the Tribes, created alliances in many ways: to attempt to settle those power struggles and create peace. To set the scene, let’s introduce ourselves to the key leaders in this story.</a:t>
            </a:r>
          </a:p>
          <a:p>
            <a:pPr marL="178027" indent="-178027">
              <a:buFont typeface="Arial" panose="020B0604020202020204" pitchFamily="34" charset="0"/>
              <a:buChar char="•"/>
            </a:pPr>
            <a:r>
              <a:rPr lang="en-US" b="1" dirty="0"/>
              <a:t>(click)</a:t>
            </a:r>
            <a:r>
              <a:rPr lang="en-US" b="0" dirty="0"/>
              <a:t> In the 1620s, the principal sachem of the Mohegan Tribe was </a:t>
            </a:r>
            <a:r>
              <a:rPr lang="en-US" b="1" dirty="0" err="1"/>
              <a:t>Owaneco</a:t>
            </a:r>
            <a:r>
              <a:rPr lang="en-US" b="0" dirty="0"/>
              <a:t>, and the principal sachem of the Pequot Tribe was </a:t>
            </a:r>
            <a:r>
              <a:rPr lang="en-US" b="1" dirty="0" err="1"/>
              <a:t>Tatobem</a:t>
            </a:r>
            <a:r>
              <a:rPr lang="en-US" b="0" dirty="0"/>
              <a:t>.</a:t>
            </a:r>
          </a:p>
          <a:p>
            <a:pPr marL="178027" indent="-178027">
              <a:buFont typeface="Arial" panose="020B0604020202020204" pitchFamily="34" charset="0"/>
              <a:buChar char="•"/>
            </a:pPr>
            <a:r>
              <a:rPr lang="en-US" b="1" dirty="0"/>
              <a:t>(click)</a:t>
            </a:r>
            <a:r>
              <a:rPr lang="en-US" b="0" dirty="0"/>
              <a:t> Of course, </a:t>
            </a:r>
            <a:r>
              <a:rPr lang="en-US" b="0" dirty="0" err="1"/>
              <a:t>Owaneco</a:t>
            </a:r>
            <a:r>
              <a:rPr lang="en-US" b="0" dirty="0"/>
              <a:t> and </a:t>
            </a:r>
            <a:r>
              <a:rPr lang="en-US" b="0" dirty="0" err="1"/>
              <a:t>Tatobem</a:t>
            </a:r>
            <a:r>
              <a:rPr lang="en-US" b="0" dirty="0"/>
              <a:t> had other members of their Tribes who supported them. In today’s story, we’ll focus on a Mohegan man named </a:t>
            </a:r>
            <a:r>
              <a:rPr lang="en-US" b="1" dirty="0"/>
              <a:t>Uncas</a:t>
            </a:r>
            <a:r>
              <a:rPr lang="en-US" b="0" dirty="0"/>
              <a:t>, the son of </a:t>
            </a:r>
            <a:r>
              <a:rPr lang="en-US" b="0" dirty="0" err="1"/>
              <a:t>Owaneco</a:t>
            </a:r>
            <a:r>
              <a:rPr lang="en-US" b="0" dirty="0"/>
              <a:t>, and a Pequot man named </a:t>
            </a:r>
            <a:r>
              <a:rPr lang="en-US" b="1" dirty="0" err="1"/>
              <a:t>Sassacus</a:t>
            </a:r>
            <a:r>
              <a:rPr lang="en-US" b="0" dirty="0"/>
              <a:t>, the son of </a:t>
            </a:r>
            <a:r>
              <a:rPr lang="en-US" b="0" dirty="0" err="1"/>
              <a:t>Tatobem</a:t>
            </a:r>
            <a:r>
              <a:rPr lang="en-US" b="0" dirty="0"/>
              <a:t>.</a:t>
            </a:r>
            <a:endParaRPr lang="en-US" b="1" dirty="0"/>
          </a:p>
        </p:txBody>
      </p:sp>
      <p:sp>
        <p:nvSpPr>
          <p:cNvPr id="4" name="Slide Number Placeholder 3"/>
          <p:cNvSpPr>
            <a:spLocks noGrp="1"/>
          </p:cNvSpPr>
          <p:nvPr>
            <p:ph type="sldNum" sz="quarter" idx="5"/>
          </p:nvPr>
        </p:nvSpPr>
        <p:spPr/>
        <p:txBody>
          <a:bodyPr/>
          <a:lstStyle/>
          <a:p>
            <a:fld id="{449D0501-B150-433B-81D9-81159F829DED}" type="slidenum">
              <a:rPr lang="en-US" smtClean="0"/>
              <a:t>3</a:t>
            </a:fld>
            <a:endParaRPr lang="en-US"/>
          </a:p>
        </p:txBody>
      </p:sp>
    </p:spTree>
    <p:extLst>
      <p:ext uri="{BB962C8B-B14F-4D97-AF65-F5344CB8AC3E}">
        <p14:creationId xmlns:p14="http://schemas.microsoft.com/office/powerpoint/2010/main" val="65909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1" dirty="0"/>
              <a:t>(click) </a:t>
            </a:r>
            <a:r>
              <a:rPr lang="en-US" dirty="0"/>
              <a:t>Our story begins in 1626, after the split of the Pequot people into two Tribes, the Mohegan and the Pequot. At this time, Mohegan sachem </a:t>
            </a:r>
            <a:r>
              <a:rPr lang="en-US" dirty="0" err="1"/>
              <a:t>Owaneco</a:t>
            </a:r>
            <a:r>
              <a:rPr lang="en-US" dirty="0"/>
              <a:t> arranges for his son Uncas to marry Pequot sachem </a:t>
            </a:r>
            <a:r>
              <a:rPr lang="en-US" dirty="0" err="1"/>
              <a:t>Tatobem’s</a:t>
            </a:r>
            <a:r>
              <a:rPr lang="en-US" dirty="0"/>
              <a:t> daughter. </a:t>
            </a:r>
            <a:r>
              <a:rPr lang="en-US" b="0" dirty="0"/>
              <a:t>Remember, we said that the alliances between the two Tribes was based on a balance of power because of the splitting and following divisions, so this was an important political move happening in the context of the intrusion of outsiders from Europe. It makes sense that the two sachems wanted peace, and intermarrying was a key way to facilitate that peace.</a:t>
            </a:r>
          </a:p>
          <a:p>
            <a:pPr marL="178027" indent="-178027">
              <a:buFont typeface="Arial" panose="020B0604020202020204" pitchFamily="34" charset="0"/>
              <a:buChar char="•"/>
            </a:pPr>
            <a:r>
              <a:rPr lang="en-US" b="1" dirty="0"/>
              <a:t>(click) </a:t>
            </a:r>
            <a:r>
              <a:rPr lang="en-US" b="0" dirty="0"/>
              <a:t>Unfortunately, shortly after the marriage took place, Uncas’s father and chief sachem of the Mohegan, </a:t>
            </a:r>
            <a:r>
              <a:rPr lang="en-US" b="0" dirty="0" err="1"/>
              <a:t>Owaneco</a:t>
            </a:r>
            <a:r>
              <a:rPr lang="en-US" b="0" dirty="0"/>
              <a:t>, dies. </a:t>
            </a:r>
            <a:r>
              <a:rPr lang="en-US" b="1" dirty="0"/>
              <a:t>(click) </a:t>
            </a:r>
            <a:r>
              <a:rPr lang="en-US" b="0" dirty="0"/>
              <a:t>With the death of the Mohegan sachem and Uncas’s marriage into the Pequot family, that balance of power tipped to the Pequots.</a:t>
            </a:r>
          </a:p>
          <a:p>
            <a:pPr marL="178027" indent="-178027">
              <a:buFont typeface="Arial" panose="020B0604020202020204" pitchFamily="34" charset="0"/>
              <a:buChar char="•"/>
            </a:pPr>
            <a:r>
              <a:rPr lang="en-US" b="1" dirty="0"/>
              <a:t>Ask: What would you do if you were Uncas?</a:t>
            </a:r>
            <a:r>
              <a:rPr lang="en-US" b="0" dirty="0"/>
              <a:t> </a:t>
            </a:r>
            <a:r>
              <a:rPr lang="en-US" b="0" i="1" dirty="0"/>
              <a:t>Take a few hands</a:t>
            </a:r>
          </a:p>
          <a:p>
            <a:pPr marL="178027" indent="-178027">
              <a:buFont typeface="Arial" panose="020B0604020202020204" pitchFamily="34" charset="0"/>
              <a:buChar char="•"/>
            </a:pPr>
            <a:r>
              <a:rPr lang="en-US" b="0" dirty="0"/>
              <a:t>Uncas mourned the death of his father, but he was unwilling to challenge the power of </a:t>
            </a:r>
            <a:r>
              <a:rPr lang="en-US" b="0" dirty="0" err="1"/>
              <a:t>Tatobem</a:t>
            </a:r>
            <a:r>
              <a:rPr lang="en-US" b="0" dirty="0"/>
              <a:t>. He did contest the Pequot authority over the Mohegan, but didn’t make major moves to try to take power into his own hands. </a:t>
            </a:r>
          </a:p>
          <a:p>
            <a:pPr marL="178027" indent="-178027">
              <a:buFont typeface="Arial" panose="020B0604020202020204" pitchFamily="34" charset="0"/>
              <a:buChar char="•"/>
            </a:pPr>
            <a:r>
              <a:rPr lang="en-US" b="1" dirty="0"/>
              <a:t>(click)</a:t>
            </a:r>
            <a:r>
              <a:rPr lang="en-US" b="0" dirty="0"/>
              <a:t> That is, until </a:t>
            </a:r>
            <a:r>
              <a:rPr lang="en-US" b="0" dirty="0" err="1"/>
              <a:t>Tatobem</a:t>
            </a:r>
            <a:r>
              <a:rPr lang="en-US" b="0" dirty="0"/>
              <a:t> died. In 1633, </a:t>
            </a:r>
            <a:r>
              <a:rPr lang="en-US" b="0" dirty="0" err="1"/>
              <a:t>Tatobem</a:t>
            </a:r>
            <a:r>
              <a:rPr lang="en-US" b="0" dirty="0"/>
              <a:t> was captured and killed by the Dutch. He was held for ransom for 50,000 wampum, which the Pequot paid. Nevertheless, the Dutch murdered him. Uncas saw this as his moment to try to end that Pequot authority over the Mohegan, but </a:t>
            </a:r>
            <a:r>
              <a:rPr lang="en-US" b="1" dirty="0"/>
              <a:t>(click)</a:t>
            </a:r>
            <a:r>
              <a:rPr lang="en-US" b="0" dirty="0"/>
              <a:t> </a:t>
            </a:r>
            <a:r>
              <a:rPr lang="en-US" b="0" dirty="0" err="1"/>
              <a:t>Sassacus</a:t>
            </a:r>
            <a:r>
              <a:rPr lang="en-US" b="0" dirty="0"/>
              <a:t> was determined to be the successor of </a:t>
            </a:r>
            <a:r>
              <a:rPr lang="en-US" b="0" dirty="0" err="1"/>
              <a:t>Tatobem</a:t>
            </a:r>
            <a:r>
              <a:rPr lang="en-US" b="0" dirty="0"/>
              <a:t>, not Uncas, because </a:t>
            </a:r>
            <a:r>
              <a:rPr lang="en-US" b="0" dirty="0" err="1"/>
              <a:t>Sassacus</a:t>
            </a:r>
            <a:r>
              <a:rPr lang="en-US" b="0" dirty="0"/>
              <a:t> was </a:t>
            </a:r>
            <a:r>
              <a:rPr lang="en-US" b="0" dirty="0" err="1"/>
              <a:t>Tatobem’s</a:t>
            </a:r>
            <a:r>
              <a:rPr lang="en-US" b="0" dirty="0"/>
              <a:t> natural-born son and Uncas’s marriage into the family did not give him the right to leadership. </a:t>
            </a:r>
            <a:r>
              <a:rPr lang="en-US" b="1" dirty="0"/>
              <a:t>(click) </a:t>
            </a:r>
            <a:r>
              <a:rPr lang="en-US" b="0" dirty="0"/>
              <a:t>This enraged Uncas. After all, he had married into the family of the Pequot sachem and thought that he had just as much of a right to the sachem role as </a:t>
            </a:r>
            <a:r>
              <a:rPr lang="en-US" b="0" dirty="0" err="1"/>
              <a:t>Sassacus</a:t>
            </a:r>
            <a:r>
              <a:rPr lang="en-US" b="0" dirty="0"/>
              <a:t>.</a:t>
            </a:r>
            <a:endParaRPr lang="en-US" b="1" dirty="0"/>
          </a:p>
        </p:txBody>
      </p:sp>
      <p:sp>
        <p:nvSpPr>
          <p:cNvPr id="4" name="Slide Number Placeholder 3"/>
          <p:cNvSpPr>
            <a:spLocks noGrp="1"/>
          </p:cNvSpPr>
          <p:nvPr>
            <p:ph type="sldNum" sz="quarter" idx="5"/>
          </p:nvPr>
        </p:nvSpPr>
        <p:spPr/>
        <p:txBody>
          <a:bodyPr/>
          <a:lstStyle/>
          <a:p>
            <a:fld id="{449D0501-B150-433B-81D9-81159F829DED}" type="slidenum">
              <a:rPr lang="en-US" smtClean="0"/>
              <a:t>4</a:t>
            </a:fld>
            <a:endParaRPr lang="en-US"/>
          </a:p>
        </p:txBody>
      </p:sp>
    </p:spTree>
    <p:extLst>
      <p:ext uri="{BB962C8B-B14F-4D97-AF65-F5344CB8AC3E}">
        <p14:creationId xmlns:p14="http://schemas.microsoft.com/office/powerpoint/2010/main" val="254357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1" dirty="0"/>
              <a:t>(click)</a:t>
            </a:r>
            <a:r>
              <a:rPr lang="en-US" b="0" dirty="0"/>
              <a:t> Although he had been unwilling to rebel against </a:t>
            </a:r>
            <a:r>
              <a:rPr lang="en-US" b="0" dirty="0" err="1"/>
              <a:t>Tatobem</a:t>
            </a:r>
            <a:r>
              <a:rPr lang="en-US" b="0" dirty="0"/>
              <a:t>, Uncas was less shy about doing so against </a:t>
            </a:r>
            <a:r>
              <a:rPr lang="en-US" b="0" dirty="0" err="1"/>
              <a:t>Sassacus</a:t>
            </a:r>
            <a:r>
              <a:rPr lang="en-US" b="0" dirty="0"/>
              <a:t>. </a:t>
            </a:r>
            <a:r>
              <a:rPr lang="en-US" b="1" dirty="0"/>
              <a:t>(click) </a:t>
            </a:r>
            <a:r>
              <a:rPr lang="en-US" b="0" dirty="0"/>
              <a:t>In 1634, with the support of a Tribe called the </a:t>
            </a:r>
            <a:r>
              <a:rPr lang="en-US" b="1" dirty="0"/>
              <a:t>Narragansetts</a:t>
            </a:r>
            <a:r>
              <a:rPr lang="en-US" b="0" dirty="0"/>
              <a:t> who lived in what is now called Rhode Island, he rebelled against the new Pequot sachem, but was quickly defeated. </a:t>
            </a:r>
            <a:r>
              <a:rPr lang="en-US" b="1" dirty="0"/>
              <a:t>(click)</a:t>
            </a:r>
            <a:r>
              <a:rPr lang="en-US" b="0" dirty="0"/>
              <a:t> Upon his defeat, he chose to leave his adopted Pequot family and went into exile among the Narragansetts, whom he was more aligned with in regards to how to deal with the British. He had humiliated himself before </a:t>
            </a:r>
            <a:r>
              <a:rPr lang="en-US" b="0" dirty="0" err="1"/>
              <a:t>Sassacus</a:t>
            </a:r>
            <a:r>
              <a:rPr lang="en-US" b="0" dirty="0"/>
              <a:t>, but was not prepared to give up his quest for power. He attempted rebellion again, but his failed challenges resulted in Uncas having little land and few followers. Uncas needed another plan.</a:t>
            </a:r>
          </a:p>
          <a:p>
            <a:pPr marL="178027" indent="-178027">
              <a:buFont typeface="Arial" panose="020B0604020202020204" pitchFamily="34" charset="0"/>
              <a:buChar char="•"/>
            </a:pPr>
            <a:r>
              <a:rPr lang="en-US" b="1" dirty="0"/>
              <a:t>(click) </a:t>
            </a:r>
            <a:r>
              <a:rPr lang="en-US" b="0" dirty="0"/>
              <a:t>In the 1630s, a slew of British colonists had started to arrive in the region. Though few in number, they had better weapons and much courage. Uncas saw an opportunity. In 1635, he established a partnership with the Puritans in the hopes of obtaining his ultimate goal of become Grand Sachem.</a:t>
            </a:r>
          </a:p>
          <a:p>
            <a:pPr marL="178027" indent="-178027">
              <a:buFont typeface="Arial" panose="020B0604020202020204" pitchFamily="34" charset="0"/>
              <a:buChar char="•"/>
            </a:pPr>
            <a:r>
              <a:rPr lang="en-US" b="1" dirty="0"/>
              <a:t>(click)</a:t>
            </a:r>
            <a:r>
              <a:rPr lang="en-US" b="0" dirty="0"/>
              <a:t> To do this, he became a trusted ally of Captain </a:t>
            </a:r>
            <a:r>
              <a:rPr lang="en-US" b="1" dirty="0"/>
              <a:t>John Mason</a:t>
            </a:r>
            <a:r>
              <a:rPr lang="en-US" b="0" dirty="0"/>
              <a:t>, whom we will learn more about in the coming days. </a:t>
            </a:r>
            <a:r>
              <a:rPr lang="en-US" b="1" dirty="0"/>
              <a:t>(click)</a:t>
            </a:r>
            <a:r>
              <a:rPr lang="en-US" b="0" dirty="0"/>
              <a:t> He also sent word to British colonist </a:t>
            </a:r>
            <a:r>
              <a:rPr lang="en-US" b="1" dirty="0"/>
              <a:t>Jonathan Brewster</a:t>
            </a:r>
            <a:r>
              <a:rPr lang="en-US" b="0" dirty="0"/>
              <a:t> that </a:t>
            </a:r>
            <a:r>
              <a:rPr lang="en-US" b="0" dirty="0" err="1"/>
              <a:t>Sassacus</a:t>
            </a:r>
            <a:r>
              <a:rPr lang="en-US" b="0" dirty="0"/>
              <a:t> was planning to attack the colonists on the Connecticut River. Impressed with his willingness to betray his Pequot family, Uncas was deemed “a friend of” and “faithful” to the colonists.</a:t>
            </a:r>
            <a:endParaRPr lang="en-US" b="1" dirty="0"/>
          </a:p>
        </p:txBody>
      </p:sp>
      <p:sp>
        <p:nvSpPr>
          <p:cNvPr id="4" name="Slide Number Placeholder 3"/>
          <p:cNvSpPr>
            <a:spLocks noGrp="1"/>
          </p:cNvSpPr>
          <p:nvPr>
            <p:ph type="sldNum" sz="quarter" idx="5"/>
          </p:nvPr>
        </p:nvSpPr>
        <p:spPr/>
        <p:txBody>
          <a:bodyPr/>
          <a:lstStyle/>
          <a:p>
            <a:fld id="{449D0501-B150-433B-81D9-81159F829DED}" type="slidenum">
              <a:rPr lang="en-US" smtClean="0"/>
              <a:t>5</a:t>
            </a:fld>
            <a:endParaRPr lang="en-US"/>
          </a:p>
        </p:txBody>
      </p:sp>
    </p:spTree>
    <p:extLst>
      <p:ext uri="{BB962C8B-B14F-4D97-AF65-F5344CB8AC3E}">
        <p14:creationId xmlns:p14="http://schemas.microsoft.com/office/powerpoint/2010/main" val="212352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1" dirty="0"/>
              <a:t>(click)</a:t>
            </a:r>
            <a:r>
              <a:rPr lang="en-US" b="0" dirty="0"/>
              <a:t> Uncas’s partnership with the British continued into the conflict called the </a:t>
            </a:r>
            <a:r>
              <a:rPr lang="en-US" b="1" dirty="0"/>
              <a:t>Pequot War</a:t>
            </a:r>
            <a:r>
              <a:rPr lang="en-US" b="0" dirty="0"/>
              <a:t> </a:t>
            </a:r>
            <a:r>
              <a:rPr lang="en-US" b="1" dirty="0"/>
              <a:t>of 1637.</a:t>
            </a:r>
            <a:r>
              <a:rPr lang="en-US" b="0" dirty="0"/>
              <a:t> </a:t>
            </a:r>
            <a:r>
              <a:rPr lang="en-US" b="1" dirty="0"/>
              <a:t>(click) </a:t>
            </a:r>
            <a:r>
              <a:rPr lang="en-US" b="0" dirty="0"/>
              <a:t>He allied with the New England colonists against the Pequots in attack after attack, including the key attack near </a:t>
            </a:r>
            <a:r>
              <a:rPr lang="en-US" b="0" dirty="0" err="1"/>
              <a:t>Saybrook</a:t>
            </a:r>
            <a:r>
              <a:rPr lang="en-US" b="0" dirty="0"/>
              <a:t> and the infamous </a:t>
            </a:r>
            <a:r>
              <a:rPr lang="en-US" b="1" dirty="0"/>
              <a:t>massacre at Mystic</a:t>
            </a:r>
            <a:r>
              <a:rPr lang="en-US" b="0" dirty="0"/>
              <a:t>.</a:t>
            </a:r>
          </a:p>
          <a:p>
            <a:pPr marL="178027" indent="-178027">
              <a:buFont typeface="Arial" panose="020B0604020202020204" pitchFamily="34" charset="0"/>
              <a:buChar char="•"/>
            </a:pPr>
            <a:r>
              <a:rPr lang="en-US" b="1" dirty="0"/>
              <a:t>(click)</a:t>
            </a:r>
            <a:r>
              <a:rPr lang="en-US" b="0" dirty="0"/>
              <a:t> The culmination of these attacks was the murder and enslavement of over 1,500 Pequot, including innocent women and children. It was attempted genocide, and it had devastating effects on the Pequot people.</a:t>
            </a:r>
            <a:endParaRPr lang="en-US" b="1" dirty="0"/>
          </a:p>
        </p:txBody>
      </p:sp>
      <p:sp>
        <p:nvSpPr>
          <p:cNvPr id="4" name="Slide Number Placeholder 3"/>
          <p:cNvSpPr>
            <a:spLocks noGrp="1"/>
          </p:cNvSpPr>
          <p:nvPr>
            <p:ph type="sldNum" sz="quarter" idx="5"/>
          </p:nvPr>
        </p:nvSpPr>
        <p:spPr/>
        <p:txBody>
          <a:bodyPr/>
          <a:lstStyle/>
          <a:p>
            <a:fld id="{449D0501-B150-433B-81D9-81159F829DED}" type="slidenum">
              <a:rPr lang="en-US" smtClean="0"/>
              <a:t>6</a:t>
            </a:fld>
            <a:endParaRPr lang="en-US"/>
          </a:p>
        </p:txBody>
      </p:sp>
    </p:spTree>
    <p:extLst>
      <p:ext uri="{BB962C8B-B14F-4D97-AF65-F5344CB8AC3E}">
        <p14:creationId xmlns:p14="http://schemas.microsoft.com/office/powerpoint/2010/main" val="31649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The Pequot War, war was fought in 1636–37 by the Pequot people against a coalition of English settlers from the Massachusetts Bay, Connecticut, and </a:t>
            </a:r>
            <a:r>
              <a:rPr lang="en-US" dirty="0" err="1"/>
              <a:t>Saybrook</a:t>
            </a:r>
            <a:r>
              <a:rPr lang="en-US" dirty="0"/>
              <a:t> colonies and their Native American allies (including the Narragansett and Mohegan). It was an especially brutal war and the first sustained conflict between Native Americans and Europeans in northeastern North America. The war lasted 11 months and involved thousands of combatants who fought several battles over an area encompassing thousands of square miles. In the first six months of the war, the Pequot, with no firearms, won every engagement against the English. Both sides showed a high degree of sophistication, planning, and ingenuity in adjusting to conditions and enemy countermeasures. Indeed, the English suffered dozens of casualties in the early stages of the war before they were able to adapt their Old-World military experiences to the battlefields of the New World and win decisive engagements. In the end, the Treaty of Hartford, signed in 1638 by the English, Mohegan and Narragansett tribes, officially ended the Pequot War and forever changed the political and social landscape of southern New England, and it influenced colonial and U.S. policies toward Native Americans for centuries. The massacre of the Pequot at Mystic demonstrated to all observers, in southern New England and elsewhere, the English ability and will to wage total war against their Indian enemies. </a:t>
            </a:r>
          </a:p>
          <a:p>
            <a:pPr marL="178027" indent="-178027">
              <a:buFont typeface="Arial" panose="020B0604020202020204" pitchFamily="34" charset="0"/>
              <a:buChar char="•"/>
            </a:pPr>
            <a:r>
              <a:rPr lang="en-US" dirty="0"/>
              <a:t>Today, we are going to study that Treaty and ask ourselves: </a:t>
            </a:r>
          </a:p>
          <a:p>
            <a:pPr marL="643914" lvl="1" indent="-178027">
              <a:buFont typeface="Arial" panose="020B0604020202020204" pitchFamily="34" charset="0"/>
              <a:buChar char="•"/>
            </a:pPr>
            <a:r>
              <a:rPr lang="en-US" b="1" dirty="0"/>
              <a:t>(click) Who benefitted from this treaty and who ultimately would suffer the immense burden of this destructive war? </a:t>
            </a:r>
          </a:p>
          <a:p>
            <a:pPr marL="643914" lvl="1" indent="-178027">
              <a:buFont typeface="Arial" panose="020B0604020202020204" pitchFamily="34" charset="0"/>
              <a:buChar char="•"/>
            </a:pPr>
            <a:r>
              <a:rPr lang="en-US" b="1" dirty="0"/>
              <a:t>What did the Treaty of Hartford actually do and how did it impact the Pequot people? </a:t>
            </a:r>
          </a:p>
        </p:txBody>
      </p:sp>
      <p:sp>
        <p:nvSpPr>
          <p:cNvPr id="4" name="Slide Number Placeholder 3"/>
          <p:cNvSpPr>
            <a:spLocks noGrp="1"/>
          </p:cNvSpPr>
          <p:nvPr>
            <p:ph type="sldNum" sz="quarter" idx="5"/>
          </p:nvPr>
        </p:nvSpPr>
        <p:spPr/>
        <p:txBody>
          <a:bodyPr/>
          <a:lstStyle/>
          <a:p>
            <a:fld id="{449D0501-B150-433B-81D9-81159F829DED}" type="slidenum">
              <a:rPr lang="en-US" smtClean="0"/>
              <a:t>7</a:t>
            </a:fld>
            <a:endParaRPr lang="en-US"/>
          </a:p>
        </p:txBody>
      </p:sp>
    </p:spTree>
    <p:extLst>
      <p:ext uri="{BB962C8B-B14F-4D97-AF65-F5344CB8AC3E}">
        <p14:creationId xmlns:p14="http://schemas.microsoft.com/office/powerpoint/2010/main" val="301076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0" dirty="0"/>
              <a:t>In preparation for today, you were asked to read the Treaty of Hartford. Whether you were able to read it carefully or not, I want to empower you to pay close attention to our discussion of this document, knowing that all of us will have a chance to review the text now. Remember our commitment to engage fully at the beginning of today’s session! </a:t>
            </a:r>
          </a:p>
          <a:p>
            <a:pPr marL="174708" indent="-174708">
              <a:buFont typeface="Arial" panose="020B0604020202020204" pitchFamily="34" charset="0"/>
              <a:buChar char="•"/>
            </a:pPr>
            <a:r>
              <a:rPr lang="en-US" b="1" dirty="0"/>
              <a:t>(click) </a:t>
            </a:r>
            <a:r>
              <a:rPr lang="en-US" b="0" dirty="0"/>
              <a:t>So let’s begin with a pre-reading question. Turn and tell your partner: </a:t>
            </a:r>
            <a:r>
              <a:rPr lang="en-US" b="1" dirty="0"/>
              <a:t>What is a treaty?</a:t>
            </a:r>
          </a:p>
          <a:p>
            <a:pPr marL="640594" lvl="1" indent="-174708">
              <a:buFont typeface="Arial" panose="020B0604020202020204" pitchFamily="34" charset="0"/>
              <a:buChar char="•"/>
            </a:pPr>
            <a:r>
              <a:rPr lang="en-US" b="1" dirty="0"/>
              <a:t>SW T&amp;T (1 min)</a:t>
            </a:r>
          </a:p>
          <a:p>
            <a:pPr marL="640594" lvl="1" indent="-174708">
              <a:buFont typeface="Arial" panose="020B0604020202020204" pitchFamily="34" charset="0"/>
              <a:buChar char="•"/>
            </a:pPr>
            <a:r>
              <a:rPr lang="en-US" b="1" dirty="0"/>
              <a:t>Take 1-2 hands to share</a:t>
            </a:r>
            <a:endParaRPr lang="en-US" b="0" dirty="0"/>
          </a:p>
          <a:p>
            <a:pPr marL="174708" indent="-174708">
              <a:buFont typeface="Arial" panose="020B0604020202020204" pitchFamily="34" charset="0"/>
              <a:buChar char="•"/>
            </a:pPr>
            <a:r>
              <a:rPr lang="en-US" b="0" dirty="0"/>
              <a:t>Very nice. Let’s put some formal language to this. </a:t>
            </a:r>
            <a:r>
              <a:rPr lang="en-US" b="1" dirty="0"/>
              <a:t>(click) </a:t>
            </a:r>
            <a:r>
              <a:rPr lang="en-US" b="0" dirty="0"/>
              <a:t>According to Britannica, a treaty is a “binding formal agreement or contract between two or more subjects of international law.”</a:t>
            </a:r>
          </a:p>
          <a:p>
            <a:pPr marL="174708" indent="-174708" defTabSz="931774">
              <a:buFont typeface="Arial" panose="020B0604020202020204" pitchFamily="34" charset="0"/>
              <a:buChar char="•"/>
              <a:defRPr/>
            </a:pPr>
            <a:r>
              <a:rPr lang="en-US" b="1" dirty="0"/>
              <a:t>(click)</a:t>
            </a:r>
            <a:r>
              <a:rPr lang="en-US" b="0" dirty="0"/>
              <a:t> </a:t>
            </a:r>
            <a:r>
              <a:rPr lang="en-US" b="1" dirty="0"/>
              <a:t>Based on this definition, what can we assume will be in this treaty?</a:t>
            </a:r>
          </a:p>
          <a:p>
            <a:pPr marL="640594" lvl="1" indent="-174708" defTabSz="931774">
              <a:buFont typeface="Arial" panose="020B0604020202020204" pitchFamily="34" charset="0"/>
              <a:buChar char="•"/>
              <a:defRPr/>
            </a:pPr>
            <a:r>
              <a:rPr lang="en-US" b="1" dirty="0"/>
              <a:t>SW T&amp;T (1 min)</a:t>
            </a:r>
          </a:p>
          <a:p>
            <a:pPr marL="640594" lvl="1" indent="-174708" defTabSz="931774">
              <a:buFont typeface="Arial" panose="020B0604020202020204" pitchFamily="34" charset="0"/>
              <a:buChar char="•"/>
              <a:defRPr/>
            </a:pPr>
            <a:r>
              <a:rPr lang="en-US" b="1" dirty="0"/>
              <a:t>Take 1-2 hands to share</a:t>
            </a:r>
            <a:endParaRPr lang="en-US" b="0" dirty="0"/>
          </a:p>
          <a:p>
            <a:pPr marL="174708" indent="-174708" defTabSz="931774">
              <a:buFont typeface="Arial" panose="020B0604020202020204" pitchFamily="34" charset="0"/>
              <a:buChar char="•"/>
              <a:defRPr/>
            </a:pPr>
            <a:r>
              <a:rPr lang="en-US" b="0" dirty="0"/>
              <a:t>Interesting hypotheses!</a:t>
            </a:r>
          </a:p>
          <a:p>
            <a:pPr marL="174708" indent="-174708" defTabSz="931774">
              <a:buFont typeface="Arial" panose="020B0604020202020204" pitchFamily="34" charset="0"/>
              <a:buChar char="•"/>
              <a:defRPr/>
            </a:pPr>
            <a:r>
              <a:rPr lang="en-US" b="0" dirty="0"/>
              <a:t>Great historians know that the message of a text isn’t the only important part of our reading. We always start with the source line so that we can begin to unpack the truly purpose of a source. </a:t>
            </a:r>
            <a:r>
              <a:rPr lang="en-US" b="1" dirty="0"/>
              <a:t>(click)</a:t>
            </a:r>
            <a:endParaRPr lang="en-US" b="0" dirty="0"/>
          </a:p>
          <a:p>
            <a:pPr marL="640594" lvl="1" indent="-174708" defTabSz="931774">
              <a:buFont typeface="Arial" panose="020B0604020202020204" pitchFamily="34" charset="0"/>
              <a:buChar char="•"/>
              <a:defRPr/>
            </a:pPr>
            <a:r>
              <a:rPr lang="en-US" b="1" dirty="0"/>
              <a:t>Call on a student to read the source line.</a:t>
            </a:r>
          </a:p>
          <a:p>
            <a:pPr marL="174708" indent="-174708" defTabSz="931774">
              <a:buFont typeface="Arial" panose="020B0604020202020204" pitchFamily="34" charset="0"/>
              <a:buChar char="•"/>
              <a:defRPr/>
            </a:pPr>
            <a:r>
              <a:rPr lang="en-US" b="1" dirty="0"/>
              <a:t>Ask 3 questions</a:t>
            </a:r>
            <a:r>
              <a:rPr lang="en-US" b="0" dirty="0"/>
              <a:t>.</a:t>
            </a:r>
            <a:endParaRPr lang="en-US" b="1" dirty="0"/>
          </a:p>
          <a:p>
            <a:pPr marL="174708" indent="-174708">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449D0501-B150-433B-81D9-81159F829DED}" type="slidenum">
              <a:rPr lang="en-US" smtClean="0"/>
              <a:t>8</a:t>
            </a:fld>
            <a:endParaRPr lang="en-US"/>
          </a:p>
        </p:txBody>
      </p:sp>
    </p:spTree>
    <p:extLst>
      <p:ext uri="{BB962C8B-B14F-4D97-AF65-F5344CB8AC3E}">
        <p14:creationId xmlns:p14="http://schemas.microsoft.com/office/powerpoint/2010/main" val="155399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0" dirty="0"/>
              <a:t>We’re going to proceed by reading the text itself. I’m going to ask for volunteers to read the paragraphs. As we read, you may choose to mark up the text on your worksheet, or you can follow along up here on the power point. Just be prepared to discuss!</a:t>
            </a:r>
          </a:p>
          <a:p>
            <a:pPr marL="178027" indent="-178027">
              <a:buFont typeface="Arial" panose="020B0604020202020204" pitchFamily="34" charset="0"/>
              <a:buChar char="•"/>
            </a:pPr>
            <a:r>
              <a:rPr lang="en-US" b="0" dirty="0"/>
              <a:t>For each chunk of text, I’ll give you a few guiding questions. As we read paragraph 1, please consider:</a:t>
            </a:r>
          </a:p>
          <a:p>
            <a:pPr marL="640594" lvl="1" indent="-174708">
              <a:buFont typeface="Arial" panose="020B0604020202020204" pitchFamily="34" charset="0"/>
              <a:buChar char="•"/>
            </a:pPr>
            <a:r>
              <a:rPr lang="en-US" b="1" dirty="0"/>
              <a:t>How does this paragraph help to add to our understanding of sourcing?</a:t>
            </a:r>
          </a:p>
          <a:p>
            <a:pPr marL="640594" lvl="1" indent="-174708">
              <a:buFont typeface="Arial" panose="020B0604020202020204" pitchFamily="34" charset="0"/>
              <a:buChar char="•"/>
            </a:pPr>
            <a:r>
              <a:rPr lang="en-US" b="1" dirty="0"/>
              <a:t>What do you predict will be included in the rest of the treaty?</a:t>
            </a:r>
          </a:p>
          <a:p>
            <a:pPr marL="643914" lvl="1" indent="-178027">
              <a:buFont typeface="Arial" panose="020B0604020202020204" pitchFamily="34" charset="0"/>
              <a:buChar char="•"/>
            </a:pPr>
            <a:endParaRPr lang="en-US" b="0" dirty="0"/>
          </a:p>
          <a:p>
            <a:pPr marL="178027" indent="-178027">
              <a:buFont typeface="Arial" panose="020B0604020202020204" pitchFamily="34" charset="0"/>
              <a:buChar char="•"/>
            </a:pPr>
            <a:r>
              <a:rPr lang="en-US" b="1" dirty="0"/>
              <a:t>Call student to read paragraph 1</a:t>
            </a:r>
          </a:p>
          <a:p>
            <a:pPr marL="178027" indent="-178027">
              <a:buFont typeface="Arial" panose="020B0604020202020204" pitchFamily="34" charset="0"/>
              <a:buChar char="•"/>
            </a:pPr>
            <a:r>
              <a:rPr lang="en-US" b="1" dirty="0"/>
              <a:t>Ask: </a:t>
            </a:r>
            <a:endParaRPr lang="en-US" b="0" dirty="0"/>
          </a:p>
          <a:p>
            <a:pPr marL="640594" lvl="1" indent="-174708">
              <a:buFont typeface="Arial" panose="020B0604020202020204" pitchFamily="34" charset="0"/>
              <a:buChar char="•"/>
            </a:pPr>
            <a:r>
              <a:rPr lang="en-US" b="1" dirty="0"/>
              <a:t>How does this paragraph help to add to our understanding of sourcing?</a:t>
            </a:r>
            <a:r>
              <a:rPr lang="en-US" i="1" dirty="0"/>
              <a:t> The Pequots were excluded from the Treaty.</a:t>
            </a:r>
          </a:p>
          <a:p>
            <a:pPr marL="1106481" lvl="2" indent="-174708">
              <a:buFont typeface="Arial" panose="020B0604020202020204" pitchFamily="34" charset="0"/>
              <a:buChar char="•"/>
            </a:pPr>
            <a:r>
              <a:rPr lang="en-US" b="1" dirty="0"/>
              <a:t>BID: </a:t>
            </a:r>
          </a:p>
          <a:p>
            <a:pPr marL="1572368" lvl="3" indent="-174708">
              <a:buFont typeface="Arial" panose="020B0604020202020204" pitchFamily="34" charset="0"/>
              <a:buChar char="•"/>
            </a:pPr>
            <a:r>
              <a:rPr lang="en-US" b="1" dirty="0"/>
              <a:t>Whose voice is missing from the creation of this treaty?</a:t>
            </a:r>
          </a:p>
          <a:p>
            <a:pPr marL="1572368" lvl="3" indent="-174708">
              <a:buFont typeface="Arial" panose="020B0604020202020204" pitchFamily="34" charset="0"/>
              <a:buChar char="•"/>
            </a:pPr>
            <a:r>
              <a:rPr lang="en-US" b="1" dirty="0"/>
              <a:t>Why does that matter?</a:t>
            </a:r>
          </a:p>
          <a:p>
            <a:pPr marL="640594" lvl="1" indent="-174708">
              <a:buFont typeface="Arial" panose="020B0604020202020204" pitchFamily="34" charset="0"/>
              <a:buChar char="•"/>
            </a:pPr>
            <a:r>
              <a:rPr lang="en-US" b="1" dirty="0"/>
              <a:t>What do you predict will be included in the rest of the treaty?</a:t>
            </a:r>
            <a:r>
              <a:rPr lang="en-US" i="1" dirty="0"/>
              <a:t> Punishment of Pequots</a:t>
            </a:r>
            <a:endParaRPr lang="en-US" b="1" dirty="0"/>
          </a:p>
        </p:txBody>
      </p:sp>
      <p:sp>
        <p:nvSpPr>
          <p:cNvPr id="4" name="Slide Number Placeholder 3"/>
          <p:cNvSpPr>
            <a:spLocks noGrp="1"/>
          </p:cNvSpPr>
          <p:nvPr>
            <p:ph type="sldNum" sz="quarter" idx="5"/>
          </p:nvPr>
        </p:nvSpPr>
        <p:spPr/>
        <p:txBody>
          <a:bodyPr/>
          <a:lstStyle/>
          <a:p>
            <a:fld id="{449D0501-B150-433B-81D9-81159F829DED}" type="slidenum">
              <a:rPr lang="en-US" smtClean="0"/>
              <a:t>9</a:t>
            </a:fld>
            <a:endParaRPr lang="en-US"/>
          </a:p>
        </p:txBody>
      </p:sp>
    </p:spTree>
    <p:extLst>
      <p:ext uri="{BB962C8B-B14F-4D97-AF65-F5344CB8AC3E}">
        <p14:creationId xmlns:p14="http://schemas.microsoft.com/office/powerpoint/2010/main" val="2108278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3/11/2024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3/11/2024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D25-50F9-4082-AF17-A32D7F50EFF9}"/>
              </a:ext>
            </a:extLst>
          </p:cNvPr>
          <p:cNvSpPr>
            <a:spLocks noGrp="1"/>
          </p:cNvSpPr>
          <p:nvPr>
            <p:ph type="ctrTitle"/>
          </p:nvPr>
        </p:nvSpPr>
        <p:spPr/>
        <p:txBody>
          <a:bodyPr/>
          <a:lstStyle/>
          <a:p>
            <a:r>
              <a:rPr lang="en-US" dirty="0"/>
              <a:t>The Treaty of Hartford </a:t>
            </a:r>
            <a:br>
              <a:rPr lang="en-US" dirty="0"/>
            </a:br>
            <a:r>
              <a:rPr lang="en-US" dirty="0"/>
              <a:t>of 1638</a:t>
            </a:r>
          </a:p>
        </p:txBody>
      </p:sp>
      <p:sp>
        <p:nvSpPr>
          <p:cNvPr id="3" name="Subtitle 2">
            <a:extLst>
              <a:ext uri="{FF2B5EF4-FFF2-40B4-BE49-F238E27FC236}">
                <a16:creationId xmlns:a16="http://schemas.microsoft.com/office/drawing/2014/main" id="{7F06E621-645D-4E5D-954F-3F17EC3BFB31}"/>
              </a:ext>
            </a:extLst>
          </p:cNvPr>
          <p:cNvSpPr>
            <a:spLocks noGrp="1"/>
          </p:cNvSpPr>
          <p:nvPr>
            <p:ph type="subTitle" idx="1"/>
          </p:nvPr>
        </p:nvSpPr>
        <p:spPr>
          <a:xfrm>
            <a:off x="556729" y="4554460"/>
            <a:ext cx="11078541" cy="2167182"/>
          </a:xfrm>
        </p:spPr>
        <p:txBody>
          <a:bodyPr>
            <a:normAutofit fontScale="92500" lnSpcReduction="20000"/>
          </a:bodyPr>
          <a:lstStyle/>
          <a:p>
            <a:pPr algn="ctr"/>
            <a:r>
              <a:rPr lang="en-US" sz="3000" dirty="0"/>
              <a:t>The Resistance and the Resilience of the Pequot People in the Face of Attempted Genocide</a:t>
            </a:r>
          </a:p>
          <a:p>
            <a:pPr algn="ctr"/>
            <a:endParaRPr lang="en-US" dirty="0"/>
          </a:p>
          <a:p>
            <a:pPr algn="ctr"/>
            <a:r>
              <a:rPr lang="en-US" dirty="0"/>
              <a:t>“Declaring Freedom” Youth Conference</a:t>
            </a:r>
          </a:p>
          <a:p>
            <a:pPr algn="ctr"/>
            <a:r>
              <a:rPr lang="en-US" dirty="0"/>
              <a:t>Central Connecticut State University</a:t>
            </a:r>
          </a:p>
          <a:p>
            <a:pPr algn="ctr"/>
            <a:r>
              <a:rPr lang="en-US" dirty="0"/>
              <a:t>March 13, 2024</a:t>
            </a:r>
          </a:p>
          <a:p>
            <a:pPr algn="ctr"/>
            <a:endParaRPr lang="en-US" dirty="0"/>
          </a:p>
        </p:txBody>
      </p:sp>
    </p:spTree>
    <p:extLst>
      <p:ext uri="{BB962C8B-B14F-4D97-AF65-F5344CB8AC3E}">
        <p14:creationId xmlns:p14="http://schemas.microsoft.com/office/powerpoint/2010/main" val="311676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D80A-3D6E-449B-AF93-ED1A7D67A0DE}"/>
              </a:ext>
            </a:extLst>
          </p:cNvPr>
          <p:cNvSpPr>
            <a:spLocks noGrp="1"/>
          </p:cNvSpPr>
          <p:nvPr>
            <p:ph type="title"/>
          </p:nvPr>
        </p:nvSpPr>
        <p:spPr/>
        <p:txBody>
          <a:bodyPr/>
          <a:lstStyle/>
          <a:p>
            <a:r>
              <a:rPr lang="en-US" dirty="0"/>
              <a:t>Treaty of Hartford (1638)- Paragraph 2</a:t>
            </a:r>
          </a:p>
        </p:txBody>
      </p:sp>
      <p:sp>
        <p:nvSpPr>
          <p:cNvPr id="3" name="Content Placeholder 2">
            <a:extLst>
              <a:ext uri="{FF2B5EF4-FFF2-40B4-BE49-F238E27FC236}">
                <a16:creationId xmlns:a16="http://schemas.microsoft.com/office/drawing/2014/main" id="{4C82E351-4D4D-475F-BEC1-6BE28D0B73B7}"/>
              </a:ext>
            </a:extLst>
          </p:cNvPr>
          <p:cNvSpPr>
            <a:spLocks noGrp="1"/>
          </p:cNvSpPr>
          <p:nvPr>
            <p:ph idx="1"/>
          </p:nvPr>
        </p:nvSpPr>
        <p:spPr>
          <a:xfrm>
            <a:off x="680321" y="2136914"/>
            <a:ext cx="10809314" cy="4438984"/>
          </a:xfrm>
        </p:spPr>
        <p:txBody>
          <a:bodyPr>
            <a:normAutofit lnSpcReduction="10000"/>
          </a:bodyPr>
          <a:lstStyle/>
          <a:p>
            <a:pPr marL="0" indent="0">
              <a:buNone/>
            </a:pPr>
            <a:r>
              <a:rPr lang="en-US" sz="3000" b="1" dirty="0">
                <a:solidFill>
                  <a:schemeClr val="bg1"/>
                </a:solidFill>
              </a:rPr>
              <a:t>“First</a:t>
            </a:r>
            <a:r>
              <a:rPr lang="en-US" sz="3000" dirty="0">
                <a:solidFill>
                  <a:schemeClr val="bg1"/>
                </a:solidFill>
              </a:rPr>
              <a:t>, there is a peace and familiarity made between the said </a:t>
            </a:r>
            <a:r>
              <a:rPr lang="en-US" sz="3000" dirty="0" err="1">
                <a:solidFill>
                  <a:schemeClr val="bg1"/>
                </a:solidFill>
              </a:rPr>
              <a:t>Miantonomo</a:t>
            </a:r>
            <a:r>
              <a:rPr lang="en-US" sz="3000" dirty="0">
                <a:solidFill>
                  <a:schemeClr val="bg1"/>
                </a:solidFill>
              </a:rPr>
              <a:t> and the Narragansett Indians and the said </a:t>
            </a:r>
            <a:r>
              <a:rPr lang="en-US" sz="3000" dirty="0" err="1">
                <a:solidFill>
                  <a:schemeClr val="bg1"/>
                </a:solidFill>
              </a:rPr>
              <a:t>Poquiam</a:t>
            </a:r>
            <a:r>
              <a:rPr lang="en-US" sz="3000" dirty="0">
                <a:solidFill>
                  <a:schemeClr val="bg1"/>
                </a:solidFill>
              </a:rPr>
              <a:t> and Mohegan Indians and all former injuries and wrongs offered each to other remitted and buried and never to be renewed anymore from henceforth.”</a:t>
            </a:r>
          </a:p>
          <a:p>
            <a:pPr marL="0" indent="0">
              <a:buNone/>
            </a:pPr>
            <a:endParaRPr lang="en-US" sz="3000" dirty="0">
              <a:solidFill>
                <a:schemeClr val="bg1"/>
              </a:solidFill>
            </a:endParaRPr>
          </a:p>
          <a:p>
            <a:pPr lvl="1"/>
            <a:r>
              <a:rPr lang="en-US" sz="3000" dirty="0"/>
              <a:t>What stipulation does this paragraph include?</a:t>
            </a:r>
          </a:p>
          <a:p>
            <a:pPr lvl="1"/>
            <a:r>
              <a:rPr lang="en-US" sz="3000" dirty="0"/>
              <a:t>Why might this stipulation be included in the treaty?</a:t>
            </a:r>
          </a:p>
          <a:p>
            <a:pPr lvl="1"/>
            <a:r>
              <a:rPr lang="en-US" sz="3000" dirty="0"/>
              <a:t>In the Pequot War, the Narragansetts and Mohegans were on the same side. Why is this stipulation necessary?</a:t>
            </a:r>
          </a:p>
          <a:p>
            <a:pPr marL="0" indent="0">
              <a:buNone/>
            </a:pPr>
            <a:endParaRPr lang="en-US" dirty="0"/>
          </a:p>
        </p:txBody>
      </p:sp>
      <p:cxnSp>
        <p:nvCxnSpPr>
          <p:cNvPr id="5" name="Straight Connector 4">
            <a:extLst>
              <a:ext uri="{FF2B5EF4-FFF2-40B4-BE49-F238E27FC236}">
                <a16:creationId xmlns:a16="http://schemas.microsoft.com/office/drawing/2014/main" id="{64B042F1-1FF3-4D77-8420-D2EB94D5E8FC}"/>
              </a:ext>
            </a:extLst>
          </p:cNvPr>
          <p:cNvCxnSpPr/>
          <p:nvPr/>
        </p:nvCxnSpPr>
        <p:spPr>
          <a:xfrm>
            <a:off x="6795252" y="3292812"/>
            <a:ext cx="373798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6DA8B4-FC54-4E7A-A286-DC96D917BF7D}"/>
              </a:ext>
            </a:extLst>
          </p:cNvPr>
          <p:cNvCxnSpPr>
            <a:cxnSpLocks/>
          </p:cNvCxnSpPr>
          <p:nvPr/>
        </p:nvCxnSpPr>
        <p:spPr>
          <a:xfrm>
            <a:off x="775399" y="3638696"/>
            <a:ext cx="1028783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2A76C69-1B47-46C8-8497-42C4E9806742}"/>
              </a:ext>
            </a:extLst>
          </p:cNvPr>
          <p:cNvCxnSpPr>
            <a:cxnSpLocks/>
          </p:cNvCxnSpPr>
          <p:nvPr/>
        </p:nvCxnSpPr>
        <p:spPr>
          <a:xfrm>
            <a:off x="775399" y="4091264"/>
            <a:ext cx="712260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46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D80A-3D6E-449B-AF93-ED1A7D67A0DE}"/>
              </a:ext>
            </a:extLst>
          </p:cNvPr>
          <p:cNvSpPr>
            <a:spLocks noGrp="1"/>
          </p:cNvSpPr>
          <p:nvPr>
            <p:ph type="title"/>
          </p:nvPr>
        </p:nvSpPr>
        <p:spPr/>
        <p:txBody>
          <a:bodyPr/>
          <a:lstStyle/>
          <a:p>
            <a:r>
              <a:rPr lang="en-US" dirty="0"/>
              <a:t>Treaty of Hartford (1638)- Paragraph 3</a:t>
            </a:r>
          </a:p>
        </p:txBody>
      </p:sp>
      <p:sp>
        <p:nvSpPr>
          <p:cNvPr id="3" name="Content Placeholder 2">
            <a:extLst>
              <a:ext uri="{FF2B5EF4-FFF2-40B4-BE49-F238E27FC236}">
                <a16:creationId xmlns:a16="http://schemas.microsoft.com/office/drawing/2014/main" id="{4C82E351-4D4D-475F-BEC1-6BE28D0B73B7}"/>
              </a:ext>
            </a:extLst>
          </p:cNvPr>
          <p:cNvSpPr>
            <a:spLocks noGrp="1"/>
          </p:cNvSpPr>
          <p:nvPr>
            <p:ph idx="1"/>
          </p:nvPr>
        </p:nvSpPr>
        <p:spPr>
          <a:xfrm>
            <a:off x="311285" y="2136913"/>
            <a:ext cx="11595370" cy="4458439"/>
          </a:xfrm>
        </p:spPr>
        <p:txBody>
          <a:bodyPr>
            <a:normAutofit fontScale="85000" lnSpcReduction="20000"/>
          </a:bodyPr>
          <a:lstStyle/>
          <a:p>
            <a:pPr marL="0" indent="0">
              <a:buNone/>
            </a:pPr>
            <a:r>
              <a:rPr lang="en-US" sz="3200" b="1" dirty="0">
                <a:solidFill>
                  <a:schemeClr val="bg1"/>
                </a:solidFill>
              </a:rPr>
              <a:t>“[Second,]</a:t>
            </a:r>
            <a:r>
              <a:rPr lang="en-US" sz="3200" dirty="0">
                <a:solidFill>
                  <a:schemeClr val="bg1"/>
                </a:solidFill>
              </a:rPr>
              <a:t> it is agreed if there fall out injuries and wrongs for future to be done or committed each to other or their men, they shall not presently revenge it, but they are to appeal to the English, and they are to decide the same, and the determination of the English to stand, and they are each to do as is by the English set down, and if the one or the other refuse to do, it shall be lawful for the English to compel them and to side and take part if they see cause against the obstinate or refusing party.”</a:t>
            </a:r>
          </a:p>
          <a:p>
            <a:pPr marL="0" indent="0">
              <a:buNone/>
            </a:pPr>
            <a:endParaRPr lang="en-US" sz="3000" dirty="0">
              <a:solidFill>
                <a:schemeClr val="bg1"/>
              </a:solidFill>
            </a:endParaRPr>
          </a:p>
          <a:p>
            <a:pPr lvl="1"/>
            <a:r>
              <a:rPr lang="en-US" sz="3200" dirty="0"/>
              <a:t>What happens if the Narragansetts &amp; Mohegans have a conflict?</a:t>
            </a:r>
          </a:p>
          <a:p>
            <a:pPr lvl="1"/>
            <a:r>
              <a:rPr lang="en-US" sz="3200" dirty="0"/>
              <a:t>Why might this stipulation be included in this treaty?</a:t>
            </a:r>
          </a:p>
          <a:p>
            <a:pPr lvl="1"/>
            <a:r>
              <a:rPr lang="en-US" sz="3200" dirty="0"/>
              <a:t>In the Pequot War, the Narragansetts and Mohegans were on the same side. Why is this stipulation necessary?</a:t>
            </a:r>
          </a:p>
          <a:p>
            <a:pPr marL="0" indent="0">
              <a:buNone/>
            </a:pPr>
            <a:endParaRPr lang="en-US" dirty="0"/>
          </a:p>
        </p:txBody>
      </p:sp>
      <p:sp>
        <p:nvSpPr>
          <p:cNvPr id="24" name="Rectangle 23">
            <a:extLst>
              <a:ext uri="{FF2B5EF4-FFF2-40B4-BE49-F238E27FC236}">
                <a16:creationId xmlns:a16="http://schemas.microsoft.com/office/drawing/2014/main" id="{69F6CDFE-A2D4-45AA-9525-9BE62D75B161}"/>
              </a:ext>
            </a:extLst>
          </p:cNvPr>
          <p:cNvSpPr/>
          <p:nvPr/>
        </p:nvSpPr>
        <p:spPr>
          <a:xfrm>
            <a:off x="311285" y="2124116"/>
            <a:ext cx="11621310" cy="2609767"/>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“they shall not presently revenge it, but they are to appeal to the English, and they are to decide the same, and the determination of the English to stand, and they are each to do as is by the English set down…”</a:t>
            </a:r>
            <a:endParaRPr lang="en-US" sz="3000" dirty="0"/>
          </a:p>
        </p:txBody>
      </p:sp>
    </p:spTree>
    <p:extLst>
      <p:ext uri="{BB962C8B-B14F-4D97-AF65-F5344CB8AC3E}">
        <p14:creationId xmlns:p14="http://schemas.microsoft.com/office/powerpoint/2010/main" val="182794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D80A-3D6E-449B-AF93-ED1A7D67A0DE}"/>
              </a:ext>
            </a:extLst>
          </p:cNvPr>
          <p:cNvSpPr>
            <a:spLocks noGrp="1"/>
          </p:cNvSpPr>
          <p:nvPr>
            <p:ph type="title"/>
          </p:nvPr>
        </p:nvSpPr>
        <p:spPr/>
        <p:txBody>
          <a:bodyPr/>
          <a:lstStyle/>
          <a:p>
            <a:r>
              <a:rPr lang="en-US" dirty="0"/>
              <a:t>Treaty of Hartford (1638)- Paragraph 4</a:t>
            </a:r>
          </a:p>
        </p:txBody>
      </p:sp>
      <p:sp>
        <p:nvSpPr>
          <p:cNvPr id="3" name="Content Placeholder 2">
            <a:extLst>
              <a:ext uri="{FF2B5EF4-FFF2-40B4-BE49-F238E27FC236}">
                <a16:creationId xmlns:a16="http://schemas.microsoft.com/office/drawing/2014/main" id="{4C82E351-4D4D-475F-BEC1-6BE28D0B73B7}"/>
              </a:ext>
            </a:extLst>
          </p:cNvPr>
          <p:cNvSpPr>
            <a:spLocks noGrp="1"/>
          </p:cNvSpPr>
          <p:nvPr>
            <p:ph idx="1"/>
          </p:nvPr>
        </p:nvSpPr>
        <p:spPr>
          <a:xfrm>
            <a:off x="232848" y="2098004"/>
            <a:ext cx="7880020" cy="4516806"/>
          </a:xfrm>
        </p:spPr>
        <p:txBody>
          <a:bodyPr>
            <a:noAutofit/>
          </a:bodyPr>
          <a:lstStyle/>
          <a:p>
            <a:pPr marL="0" indent="0">
              <a:buNone/>
            </a:pPr>
            <a:r>
              <a:rPr lang="en-US" sz="2200" b="1" dirty="0">
                <a:solidFill>
                  <a:schemeClr val="bg1"/>
                </a:solidFill>
              </a:rPr>
              <a:t>[</a:t>
            </a:r>
            <a:r>
              <a:rPr lang="en-US" sz="2050" b="1" dirty="0">
                <a:solidFill>
                  <a:schemeClr val="bg1"/>
                </a:solidFill>
              </a:rPr>
              <a:t>Third],</a:t>
            </a:r>
            <a:r>
              <a:rPr lang="en-US" sz="2050" dirty="0">
                <a:solidFill>
                  <a:schemeClr val="bg1"/>
                </a:solidFill>
              </a:rPr>
              <a:t> it is agreed and a conclusion of peace and friendship made between the said </a:t>
            </a:r>
            <a:r>
              <a:rPr lang="en-US" sz="2050" dirty="0" err="1">
                <a:solidFill>
                  <a:schemeClr val="bg1"/>
                </a:solidFill>
              </a:rPr>
              <a:t>Miantonomo</a:t>
            </a:r>
            <a:r>
              <a:rPr lang="en-US" sz="2050" dirty="0">
                <a:solidFill>
                  <a:schemeClr val="bg1"/>
                </a:solidFill>
              </a:rPr>
              <a:t> and the said Narragansetts and the said </a:t>
            </a:r>
            <a:r>
              <a:rPr lang="en-US" sz="2050" dirty="0" err="1">
                <a:solidFill>
                  <a:schemeClr val="bg1"/>
                </a:solidFill>
              </a:rPr>
              <a:t>Poquiam</a:t>
            </a:r>
            <a:r>
              <a:rPr lang="en-US" sz="2050" dirty="0">
                <a:solidFill>
                  <a:schemeClr val="bg1"/>
                </a:solidFill>
              </a:rPr>
              <a:t> and said Mohegans as long as they carry themselves orderly and give no just cause of offense and that they, nor either of them, do shelter any that may be enemies to the English that shall or formerly have had hand in murdering or killing any English man or woman or consenting thereunto. They, or either of them, shall as soon as they can, either bring the chief sachem of our late enemies, the Pequots, that had the chief hand in killing the English, to the said English or take off their heads.  As also for those murderers that are now agreed upon amongst us that are living, they shall, as soon as they can possibly, take off their heads if they be in their custody or else wheresoever they or any of them shall come amongst them or to their wigwams or anywhere if they can by any means come to them</a:t>
            </a:r>
            <a:r>
              <a:rPr lang="en-US" sz="2200" dirty="0">
                <a:solidFill>
                  <a:schemeClr val="bg1"/>
                </a:solidFill>
              </a:rPr>
              <a:t>.</a:t>
            </a:r>
          </a:p>
        </p:txBody>
      </p:sp>
      <p:sp>
        <p:nvSpPr>
          <p:cNvPr id="4" name="Rectangle 3">
            <a:extLst>
              <a:ext uri="{FF2B5EF4-FFF2-40B4-BE49-F238E27FC236}">
                <a16:creationId xmlns:a16="http://schemas.microsoft.com/office/drawing/2014/main" id="{84A5BCAF-28E7-4EC5-B8AB-0D0C6930A04E}"/>
              </a:ext>
            </a:extLst>
          </p:cNvPr>
          <p:cNvSpPr/>
          <p:nvPr/>
        </p:nvSpPr>
        <p:spPr>
          <a:xfrm>
            <a:off x="7581089" y="2098004"/>
            <a:ext cx="4610911" cy="4324261"/>
          </a:xfrm>
          <a:prstGeom prst="rect">
            <a:avLst/>
          </a:prstGeom>
        </p:spPr>
        <p:txBody>
          <a:bodyPr wrap="square">
            <a:spAutoFit/>
          </a:bodyPr>
          <a:lstStyle/>
          <a:p>
            <a:pPr marL="800100" lvl="1" indent="-342900">
              <a:buFont typeface="Arial" panose="020B0604020202020204" pitchFamily="34" charset="0"/>
              <a:buChar char="•"/>
            </a:pPr>
            <a:r>
              <a:rPr lang="en-US" sz="2500" dirty="0"/>
              <a:t>What stipulation does this paragraph include?</a:t>
            </a:r>
          </a:p>
          <a:p>
            <a:pPr marL="800100" lvl="1" indent="-342900">
              <a:buFont typeface="Arial" panose="020B0604020202020204" pitchFamily="34" charset="0"/>
              <a:buChar char="•"/>
            </a:pPr>
            <a:r>
              <a:rPr lang="en-US" sz="2500" dirty="0"/>
              <a:t>Why might this stipulation be included in this treaty? Who does it benefit?</a:t>
            </a:r>
          </a:p>
          <a:p>
            <a:pPr marL="800100" lvl="1" indent="-342900">
              <a:buFont typeface="Arial" panose="020B0604020202020204" pitchFamily="34" charset="0"/>
              <a:buChar char="•"/>
            </a:pPr>
            <a:r>
              <a:rPr lang="en-US" sz="2500" dirty="0"/>
              <a:t>In the Pequot War, the Narragansetts and Mohegans were on the same side. Why is this stipulation necessary?</a:t>
            </a:r>
          </a:p>
        </p:txBody>
      </p:sp>
      <p:sp>
        <p:nvSpPr>
          <p:cNvPr id="5" name="Rectangle 4">
            <a:extLst>
              <a:ext uri="{FF2B5EF4-FFF2-40B4-BE49-F238E27FC236}">
                <a16:creationId xmlns:a16="http://schemas.microsoft.com/office/drawing/2014/main" id="{12920C96-FF90-4A33-874B-CDA62540F76C}"/>
              </a:ext>
            </a:extLst>
          </p:cNvPr>
          <p:cNvSpPr/>
          <p:nvPr/>
        </p:nvSpPr>
        <p:spPr>
          <a:xfrm>
            <a:off x="1351836" y="2647086"/>
            <a:ext cx="5642043" cy="3226096"/>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“take off their heads…”</a:t>
            </a:r>
            <a:endParaRPr lang="en-US" sz="3000" dirty="0"/>
          </a:p>
        </p:txBody>
      </p:sp>
    </p:spTree>
    <p:extLst>
      <p:ext uri="{BB962C8B-B14F-4D97-AF65-F5344CB8AC3E}">
        <p14:creationId xmlns:p14="http://schemas.microsoft.com/office/powerpoint/2010/main" val="148175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D80A-3D6E-449B-AF93-ED1A7D67A0DE}"/>
              </a:ext>
            </a:extLst>
          </p:cNvPr>
          <p:cNvSpPr>
            <a:spLocks noGrp="1"/>
          </p:cNvSpPr>
          <p:nvPr>
            <p:ph type="title"/>
          </p:nvPr>
        </p:nvSpPr>
        <p:spPr/>
        <p:txBody>
          <a:bodyPr/>
          <a:lstStyle/>
          <a:p>
            <a:r>
              <a:rPr lang="en-US" dirty="0"/>
              <a:t>Treaty of Hartford (1638)- Paragraph 5</a:t>
            </a:r>
          </a:p>
        </p:txBody>
      </p:sp>
      <p:sp>
        <p:nvSpPr>
          <p:cNvPr id="3" name="Content Placeholder 2">
            <a:extLst>
              <a:ext uri="{FF2B5EF4-FFF2-40B4-BE49-F238E27FC236}">
                <a16:creationId xmlns:a16="http://schemas.microsoft.com/office/drawing/2014/main" id="{4C82E351-4D4D-475F-BEC1-6BE28D0B73B7}"/>
              </a:ext>
            </a:extLst>
          </p:cNvPr>
          <p:cNvSpPr>
            <a:spLocks noGrp="1"/>
          </p:cNvSpPr>
          <p:nvPr>
            <p:ph idx="1"/>
          </p:nvPr>
        </p:nvSpPr>
        <p:spPr>
          <a:xfrm>
            <a:off x="680321" y="2201779"/>
            <a:ext cx="10809314" cy="4355433"/>
          </a:xfrm>
        </p:spPr>
        <p:txBody>
          <a:bodyPr>
            <a:noAutofit/>
          </a:bodyPr>
          <a:lstStyle/>
          <a:p>
            <a:pPr marL="0" indent="0">
              <a:buNone/>
            </a:pPr>
            <a:r>
              <a:rPr lang="en-US" sz="2500" b="1" dirty="0">
                <a:solidFill>
                  <a:schemeClr val="bg1"/>
                </a:solidFill>
              </a:rPr>
              <a:t>Fourth,</a:t>
            </a:r>
            <a:r>
              <a:rPr lang="en-US" sz="2500" dirty="0">
                <a:solidFill>
                  <a:schemeClr val="bg1"/>
                </a:solidFill>
              </a:rPr>
              <a:t> and whereas there be or is reported for to be said Narragansetts and Mohegans, two hundred Pequots living that are men besides squaws and papooses, the English do give unto </a:t>
            </a:r>
            <a:r>
              <a:rPr lang="en-US" sz="2500" dirty="0" err="1">
                <a:solidFill>
                  <a:schemeClr val="bg1"/>
                </a:solidFill>
              </a:rPr>
              <a:t>Miantonomo</a:t>
            </a:r>
            <a:r>
              <a:rPr lang="en-US" sz="2500" dirty="0">
                <a:solidFill>
                  <a:schemeClr val="bg1"/>
                </a:solidFill>
              </a:rPr>
              <a:t> and the Narragansetts to make up the number of eighty with the eleven they have already and to </a:t>
            </a:r>
            <a:r>
              <a:rPr lang="en-US" sz="2500" dirty="0" err="1">
                <a:solidFill>
                  <a:schemeClr val="bg1"/>
                </a:solidFill>
              </a:rPr>
              <a:t>Poquiam</a:t>
            </a:r>
            <a:r>
              <a:rPr lang="en-US" sz="2500" dirty="0">
                <a:solidFill>
                  <a:schemeClr val="bg1"/>
                </a:solidFill>
              </a:rPr>
              <a:t> his number and that after they, the Pequots, shall be divided as aforesaid, shall no more be called Pequots but Narragansetts and Mohegans, and as their men, or either of them, are to pay for every </a:t>
            </a:r>
            <a:r>
              <a:rPr lang="en-US" sz="2500" dirty="0" err="1">
                <a:solidFill>
                  <a:schemeClr val="bg1"/>
                </a:solidFill>
              </a:rPr>
              <a:t>sannup</a:t>
            </a:r>
            <a:r>
              <a:rPr lang="en-US" sz="2500" dirty="0">
                <a:solidFill>
                  <a:schemeClr val="bg1"/>
                </a:solidFill>
              </a:rPr>
              <a:t> one fathom of wampum </a:t>
            </a:r>
            <a:r>
              <a:rPr lang="en-US" sz="2500" dirty="0" err="1">
                <a:solidFill>
                  <a:schemeClr val="bg1"/>
                </a:solidFill>
              </a:rPr>
              <a:t>peage</a:t>
            </a:r>
            <a:r>
              <a:rPr lang="en-US" sz="2500" dirty="0">
                <a:solidFill>
                  <a:schemeClr val="bg1"/>
                </a:solidFill>
              </a:rPr>
              <a:t>, and for every youth half so much, and for every </a:t>
            </a:r>
            <a:r>
              <a:rPr lang="en-US" sz="2500" dirty="0" err="1">
                <a:solidFill>
                  <a:schemeClr val="bg1"/>
                </a:solidFill>
              </a:rPr>
              <a:t>sannup</a:t>
            </a:r>
            <a:r>
              <a:rPr lang="en-US" sz="2500" dirty="0">
                <a:solidFill>
                  <a:schemeClr val="bg1"/>
                </a:solidFill>
              </a:rPr>
              <a:t> papoose, one hand to be paid at hilling time of corn at Connecticut yearly and shall not suffer them for to live in the country that was formerly theirs but now is the English by conquest.  </a:t>
            </a:r>
          </a:p>
        </p:txBody>
      </p:sp>
      <p:sp>
        <p:nvSpPr>
          <p:cNvPr id="4" name="Rectangle 3">
            <a:extLst>
              <a:ext uri="{FF2B5EF4-FFF2-40B4-BE49-F238E27FC236}">
                <a16:creationId xmlns:a16="http://schemas.microsoft.com/office/drawing/2014/main" id="{752D66B7-5114-42FD-8A89-F24862C420B3}"/>
              </a:ext>
            </a:extLst>
          </p:cNvPr>
          <p:cNvSpPr/>
          <p:nvPr/>
        </p:nvSpPr>
        <p:spPr>
          <a:xfrm>
            <a:off x="8010067" y="1378165"/>
            <a:ext cx="3466598" cy="639807"/>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“give unto…”</a:t>
            </a:r>
            <a:endParaRPr lang="en-US" sz="3000" dirty="0"/>
          </a:p>
        </p:txBody>
      </p:sp>
      <p:cxnSp>
        <p:nvCxnSpPr>
          <p:cNvPr id="6" name="Straight Arrow Connector 5">
            <a:extLst>
              <a:ext uri="{FF2B5EF4-FFF2-40B4-BE49-F238E27FC236}">
                <a16:creationId xmlns:a16="http://schemas.microsoft.com/office/drawing/2014/main" id="{9EB4DE48-EEDD-4CC2-95FC-5550C1760168}"/>
              </a:ext>
            </a:extLst>
          </p:cNvPr>
          <p:cNvCxnSpPr/>
          <p:nvPr/>
        </p:nvCxnSpPr>
        <p:spPr>
          <a:xfrm flipH="1">
            <a:off x="6084978" y="2201779"/>
            <a:ext cx="2027890" cy="774885"/>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Rectangle 6">
            <a:extLst>
              <a:ext uri="{FF2B5EF4-FFF2-40B4-BE49-F238E27FC236}">
                <a16:creationId xmlns:a16="http://schemas.microsoft.com/office/drawing/2014/main" id="{B932C40F-B56D-4E56-ABFC-A4B37DDB502C}"/>
              </a:ext>
            </a:extLst>
          </p:cNvPr>
          <p:cNvSpPr/>
          <p:nvPr/>
        </p:nvSpPr>
        <p:spPr>
          <a:xfrm>
            <a:off x="8560883" y="3429000"/>
            <a:ext cx="3466598" cy="3094251"/>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rPr>
              <a:t>“</a:t>
            </a:r>
            <a:r>
              <a:rPr lang="en-US" sz="3200" dirty="0">
                <a:solidFill>
                  <a:schemeClr val="bg1"/>
                </a:solidFill>
              </a:rPr>
              <a:t>shall no more be called Pequots but Narragansetts and Mohegans…”</a:t>
            </a:r>
            <a:endParaRPr lang="en-US" sz="3000" dirty="0"/>
          </a:p>
        </p:txBody>
      </p:sp>
      <p:cxnSp>
        <p:nvCxnSpPr>
          <p:cNvPr id="8" name="Straight Arrow Connector 7">
            <a:extLst>
              <a:ext uri="{FF2B5EF4-FFF2-40B4-BE49-F238E27FC236}">
                <a16:creationId xmlns:a16="http://schemas.microsoft.com/office/drawing/2014/main" id="{78522828-A828-4E6A-9087-49CB4191355F}"/>
              </a:ext>
            </a:extLst>
          </p:cNvPr>
          <p:cNvCxnSpPr>
            <a:cxnSpLocks/>
          </p:cNvCxnSpPr>
          <p:nvPr/>
        </p:nvCxnSpPr>
        <p:spPr>
          <a:xfrm flipH="1" flipV="1">
            <a:off x="6096000" y="4379495"/>
            <a:ext cx="2464883" cy="1337834"/>
          </a:xfrm>
          <a:prstGeom prst="straightConnector1">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4950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D80A-3D6E-449B-AF93-ED1A7D67A0DE}"/>
              </a:ext>
            </a:extLst>
          </p:cNvPr>
          <p:cNvSpPr>
            <a:spLocks noGrp="1"/>
          </p:cNvSpPr>
          <p:nvPr>
            <p:ph type="title"/>
          </p:nvPr>
        </p:nvSpPr>
        <p:spPr/>
        <p:txBody>
          <a:bodyPr/>
          <a:lstStyle/>
          <a:p>
            <a:r>
              <a:rPr lang="en-US" dirty="0"/>
              <a:t>Treaty of Hartford (1638)</a:t>
            </a:r>
          </a:p>
        </p:txBody>
      </p:sp>
      <p:sp>
        <p:nvSpPr>
          <p:cNvPr id="3" name="Content Placeholder 2">
            <a:extLst>
              <a:ext uri="{FF2B5EF4-FFF2-40B4-BE49-F238E27FC236}">
                <a16:creationId xmlns:a16="http://schemas.microsoft.com/office/drawing/2014/main" id="{4C82E351-4D4D-475F-BEC1-6BE28D0B73B7}"/>
              </a:ext>
            </a:extLst>
          </p:cNvPr>
          <p:cNvSpPr>
            <a:spLocks noGrp="1"/>
          </p:cNvSpPr>
          <p:nvPr>
            <p:ph idx="1"/>
          </p:nvPr>
        </p:nvSpPr>
        <p:spPr>
          <a:xfrm>
            <a:off x="462743" y="2145322"/>
            <a:ext cx="10809314" cy="2053698"/>
          </a:xfrm>
        </p:spPr>
        <p:txBody>
          <a:bodyPr>
            <a:normAutofit/>
          </a:bodyPr>
          <a:lstStyle/>
          <a:p>
            <a:pPr marL="457200" lvl="1" indent="0" algn="ctr">
              <a:buNone/>
            </a:pPr>
            <a:r>
              <a:rPr lang="en-US" sz="3500" dirty="0"/>
              <a:t>Group Discussion</a:t>
            </a:r>
          </a:p>
        </p:txBody>
      </p:sp>
      <p:pic>
        <p:nvPicPr>
          <p:cNvPr id="3076" name="Picture 4" descr="What is a Group Discussion (GD) - Authentic Journeys">
            <a:extLst>
              <a:ext uri="{FF2B5EF4-FFF2-40B4-BE49-F238E27FC236}">
                <a16:creationId xmlns:a16="http://schemas.microsoft.com/office/drawing/2014/main" id="{1CA47762-EF7A-4528-B79D-A08252943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671" y="3026644"/>
            <a:ext cx="5496657" cy="307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925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74EF2-4D04-45D1-9A9A-1EE4CADCE441}"/>
              </a:ext>
            </a:extLst>
          </p:cNvPr>
          <p:cNvSpPr>
            <a:spLocks noGrp="1"/>
          </p:cNvSpPr>
          <p:nvPr>
            <p:ph type="title"/>
          </p:nvPr>
        </p:nvSpPr>
        <p:spPr/>
        <p:txBody>
          <a:bodyPr/>
          <a:lstStyle/>
          <a:p>
            <a:r>
              <a:rPr lang="en-US" dirty="0"/>
              <a:t>European Invasion</a:t>
            </a:r>
          </a:p>
        </p:txBody>
      </p:sp>
      <p:sp>
        <p:nvSpPr>
          <p:cNvPr id="3" name="Content Placeholder 2">
            <a:extLst>
              <a:ext uri="{FF2B5EF4-FFF2-40B4-BE49-F238E27FC236}">
                <a16:creationId xmlns:a16="http://schemas.microsoft.com/office/drawing/2014/main" id="{EBE8C28F-36EE-4955-829F-4A053A55D1C4}"/>
              </a:ext>
            </a:extLst>
          </p:cNvPr>
          <p:cNvSpPr>
            <a:spLocks noGrp="1"/>
          </p:cNvSpPr>
          <p:nvPr>
            <p:ph idx="1"/>
          </p:nvPr>
        </p:nvSpPr>
        <p:spPr>
          <a:xfrm>
            <a:off x="680321" y="2336872"/>
            <a:ext cx="9613861" cy="4011173"/>
          </a:xfrm>
        </p:spPr>
        <p:txBody>
          <a:bodyPr>
            <a:normAutofit/>
          </a:bodyPr>
          <a:lstStyle/>
          <a:p>
            <a:r>
              <a:rPr lang="en-US" b="1" dirty="0"/>
              <a:t>1607: </a:t>
            </a:r>
            <a:r>
              <a:rPr lang="en-US" dirty="0"/>
              <a:t>English Arrive in Virginia</a:t>
            </a:r>
          </a:p>
          <a:p>
            <a:r>
              <a:rPr lang="en-US" b="1" dirty="0"/>
              <a:t>1620: </a:t>
            </a:r>
            <a:r>
              <a:rPr lang="en-US" dirty="0"/>
              <a:t>English Pilgrims Arrive in New England</a:t>
            </a:r>
          </a:p>
          <a:p>
            <a:r>
              <a:rPr lang="en-US" b="1" dirty="0"/>
              <a:t>1623: </a:t>
            </a:r>
            <a:r>
              <a:rPr lang="en-US" dirty="0"/>
              <a:t>Dutch arrive in New York</a:t>
            </a:r>
          </a:p>
          <a:p>
            <a:r>
              <a:rPr lang="en-US" b="1" dirty="0"/>
              <a:t>1630: </a:t>
            </a:r>
          </a:p>
          <a:p>
            <a:pPr lvl="1"/>
            <a:r>
              <a:rPr lang="en-US" dirty="0"/>
              <a:t>English Puritans arrive in New England</a:t>
            </a:r>
          </a:p>
          <a:p>
            <a:pPr lvl="1"/>
            <a:r>
              <a:rPr lang="en-US" dirty="0"/>
              <a:t>Pequots become close trading partners with the Dutch</a:t>
            </a:r>
          </a:p>
          <a:p>
            <a:pPr lvl="2"/>
            <a:r>
              <a:rPr lang="en-US" dirty="0"/>
              <a:t>Cloth, metal tools, firearms </a:t>
            </a:r>
            <a:r>
              <a:rPr lang="en-US" dirty="0">
                <a:sym typeface="Wingdings" panose="05000000000000000000" pitchFamily="2" charset="2"/>
              </a:rPr>
              <a:t> furs &amp; wampum</a:t>
            </a:r>
            <a:endParaRPr lang="en-US" dirty="0"/>
          </a:p>
          <a:p>
            <a:r>
              <a:rPr lang="en-US" b="1" dirty="0"/>
              <a:t>Winter-Spring 1634:</a:t>
            </a:r>
            <a:r>
              <a:rPr lang="en-US" dirty="0"/>
              <a:t> </a:t>
            </a:r>
          </a:p>
          <a:p>
            <a:pPr lvl="1"/>
            <a:r>
              <a:rPr lang="en-US" dirty="0"/>
              <a:t>Small Pox Epidemic</a:t>
            </a:r>
          </a:p>
          <a:p>
            <a:pPr lvl="1"/>
            <a:r>
              <a:rPr lang="en-US" dirty="0"/>
              <a:t>Pequot and Narragansett battle periodically</a:t>
            </a:r>
          </a:p>
          <a:p>
            <a:pPr marL="457200" lvl="1" indent="0">
              <a:buNone/>
            </a:pPr>
            <a:endParaRPr lang="en-US" dirty="0"/>
          </a:p>
          <a:p>
            <a:endParaRPr lang="en-US" dirty="0"/>
          </a:p>
          <a:p>
            <a:endParaRPr lang="en-US" dirty="0"/>
          </a:p>
          <a:p>
            <a:endParaRPr lang="en-US" dirty="0"/>
          </a:p>
        </p:txBody>
      </p:sp>
      <p:pic>
        <p:nvPicPr>
          <p:cNvPr id="1026" name="Picture 2" descr="Glory, God, &amp; Gold">
            <a:extLst>
              <a:ext uri="{FF2B5EF4-FFF2-40B4-BE49-F238E27FC236}">
                <a16:creationId xmlns:a16="http://schemas.microsoft.com/office/drawing/2014/main" id="{3F9A94D4-DD2A-4AD2-A38F-520428141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200" y="2523744"/>
            <a:ext cx="3736467" cy="17059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mpum - Wikipedia">
            <a:extLst>
              <a:ext uri="{FF2B5EF4-FFF2-40B4-BE49-F238E27FC236}">
                <a16:creationId xmlns:a16="http://schemas.microsoft.com/office/drawing/2014/main" id="{C6F82345-8513-4F44-8C98-12822C744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200" y="4542293"/>
            <a:ext cx="3736467" cy="197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93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4C78-CE8D-44FE-B45C-B07458366362}"/>
              </a:ext>
            </a:extLst>
          </p:cNvPr>
          <p:cNvSpPr>
            <a:spLocks noGrp="1"/>
          </p:cNvSpPr>
          <p:nvPr>
            <p:ph type="title"/>
          </p:nvPr>
        </p:nvSpPr>
        <p:spPr/>
        <p:txBody>
          <a:bodyPr/>
          <a:lstStyle/>
          <a:p>
            <a:r>
              <a:rPr lang="en-US" dirty="0"/>
              <a:t>The Pequots and the Mohegans</a:t>
            </a:r>
          </a:p>
        </p:txBody>
      </p:sp>
      <p:sp>
        <p:nvSpPr>
          <p:cNvPr id="3" name="Content Placeholder 2">
            <a:extLst>
              <a:ext uri="{FF2B5EF4-FFF2-40B4-BE49-F238E27FC236}">
                <a16:creationId xmlns:a16="http://schemas.microsoft.com/office/drawing/2014/main" id="{D52596F9-10B5-45F4-90F8-D1B9793BD9E3}"/>
              </a:ext>
            </a:extLst>
          </p:cNvPr>
          <p:cNvSpPr>
            <a:spLocks noGrp="1"/>
          </p:cNvSpPr>
          <p:nvPr>
            <p:ph idx="1"/>
          </p:nvPr>
        </p:nvSpPr>
        <p:spPr>
          <a:xfrm>
            <a:off x="951254" y="2370739"/>
            <a:ext cx="9903013" cy="3962327"/>
          </a:xfrm>
        </p:spPr>
        <p:txBody>
          <a:bodyPr>
            <a:normAutofit/>
          </a:bodyPr>
          <a:lstStyle/>
          <a:p>
            <a:r>
              <a:rPr lang="en-US" sz="3000" dirty="0"/>
              <a:t>Two of many tribes in Southeastern New England</a:t>
            </a:r>
          </a:p>
          <a:p>
            <a:r>
              <a:rPr lang="en-US" sz="3000" dirty="0"/>
              <a:t>Both interacted with English and Dutch colonizers</a:t>
            </a:r>
          </a:p>
          <a:p>
            <a:r>
              <a:rPr lang="en-US" sz="3000" dirty="0"/>
              <a:t>Principal sachems:</a:t>
            </a:r>
          </a:p>
          <a:p>
            <a:pPr lvl="1"/>
            <a:r>
              <a:rPr lang="en-US" sz="2600" dirty="0"/>
              <a:t>Mohegan: </a:t>
            </a:r>
            <a:r>
              <a:rPr lang="en-US" sz="2600" dirty="0" err="1"/>
              <a:t>Owaneco</a:t>
            </a:r>
            <a:endParaRPr lang="en-US" sz="2600" dirty="0"/>
          </a:p>
          <a:p>
            <a:pPr lvl="1"/>
            <a:r>
              <a:rPr lang="en-US" sz="2600" dirty="0"/>
              <a:t>Pequot: </a:t>
            </a:r>
            <a:r>
              <a:rPr lang="en-US" sz="2600" dirty="0" err="1"/>
              <a:t>Tatobem</a:t>
            </a:r>
            <a:endParaRPr lang="en-US" sz="2600" dirty="0"/>
          </a:p>
          <a:p>
            <a:r>
              <a:rPr lang="en-US" sz="3000" dirty="0"/>
              <a:t>Other key players:</a:t>
            </a:r>
          </a:p>
          <a:p>
            <a:pPr lvl="1"/>
            <a:r>
              <a:rPr lang="en-US" sz="2600" dirty="0"/>
              <a:t>Mohegan: Uncas, son of </a:t>
            </a:r>
            <a:r>
              <a:rPr lang="en-US" sz="2600" dirty="0" err="1"/>
              <a:t>Owaneco</a:t>
            </a:r>
            <a:endParaRPr lang="en-US" sz="2600" dirty="0"/>
          </a:p>
          <a:p>
            <a:pPr lvl="1"/>
            <a:r>
              <a:rPr lang="en-US" sz="2600" dirty="0"/>
              <a:t>Pequot: </a:t>
            </a:r>
            <a:r>
              <a:rPr lang="en-US" sz="2600" dirty="0" err="1"/>
              <a:t>Sassacus</a:t>
            </a:r>
            <a:r>
              <a:rPr lang="en-US" sz="2600" dirty="0"/>
              <a:t>, son of </a:t>
            </a:r>
            <a:r>
              <a:rPr lang="en-US" sz="2600" dirty="0" err="1"/>
              <a:t>Tatobem</a:t>
            </a:r>
            <a:endParaRPr lang="en-US" sz="2600" dirty="0"/>
          </a:p>
          <a:p>
            <a:endParaRPr lang="en-US" dirty="0"/>
          </a:p>
        </p:txBody>
      </p:sp>
    </p:spTree>
    <p:extLst>
      <p:ext uri="{BB962C8B-B14F-4D97-AF65-F5344CB8AC3E}">
        <p14:creationId xmlns:p14="http://schemas.microsoft.com/office/powerpoint/2010/main" val="44776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358BE-5E87-4E24-8B8D-2EAABFD4363B}"/>
              </a:ext>
            </a:extLst>
          </p:cNvPr>
          <p:cNvSpPr>
            <a:spLocks noGrp="1"/>
          </p:cNvSpPr>
          <p:nvPr>
            <p:ph type="title"/>
          </p:nvPr>
        </p:nvSpPr>
        <p:spPr/>
        <p:txBody>
          <a:bodyPr/>
          <a:lstStyle/>
          <a:p>
            <a:r>
              <a:rPr lang="en-US" dirty="0"/>
              <a:t>Pequot Authority</a:t>
            </a:r>
          </a:p>
        </p:txBody>
      </p:sp>
      <p:sp>
        <p:nvSpPr>
          <p:cNvPr id="3" name="Content Placeholder 2">
            <a:extLst>
              <a:ext uri="{FF2B5EF4-FFF2-40B4-BE49-F238E27FC236}">
                <a16:creationId xmlns:a16="http://schemas.microsoft.com/office/drawing/2014/main" id="{1563F8D3-C2F9-4AD2-B9F6-10542021C5AE}"/>
              </a:ext>
            </a:extLst>
          </p:cNvPr>
          <p:cNvSpPr>
            <a:spLocks noGrp="1"/>
          </p:cNvSpPr>
          <p:nvPr>
            <p:ph idx="1"/>
          </p:nvPr>
        </p:nvSpPr>
        <p:spPr>
          <a:xfrm>
            <a:off x="680320" y="2167539"/>
            <a:ext cx="9613861" cy="3599316"/>
          </a:xfrm>
        </p:spPr>
        <p:txBody>
          <a:bodyPr>
            <a:noAutofit/>
          </a:bodyPr>
          <a:lstStyle/>
          <a:p>
            <a:pPr marL="0" indent="0">
              <a:buNone/>
            </a:pPr>
            <a:r>
              <a:rPr lang="en-US" sz="3000" dirty="0"/>
              <a:t>1626: </a:t>
            </a:r>
          </a:p>
          <a:p>
            <a:pPr lvl="1"/>
            <a:r>
              <a:rPr lang="en-US" sz="3000" dirty="0" err="1"/>
              <a:t>Owaneco</a:t>
            </a:r>
            <a:r>
              <a:rPr lang="en-US" sz="3000" dirty="0"/>
              <a:t> arranges for Uncas to marry </a:t>
            </a:r>
            <a:r>
              <a:rPr lang="en-US" sz="3000" dirty="0" err="1"/>
              <a:t>Tatobem’s</a:t>
            </a:r>
            <a:r>
              <a:rPr lang="en-US" sz="3000" dirty="0"/>
              <a:t> daughter</a:t>
            </a:r>
          </a:p>
          <a:p>
            <a:pPr lvl="1"/>
            <a:r>
              <a:rPr lang="en-US" sz="3000" dirty="0" err="1"/>
              <a:t>Owaneco</a:t>
            </a:r>
            <a:r>
              <a:rPr lang="en-US" sz="3000" dirty="0"/>
              <a:t> dies shortly after</a:t>
            </a:r>
          </a:p>
          <a:p>
            <a:pPr lvl="1"/>
            <a:r>
              <a:rPr lang="en-US" sz="3000" dirty="0"/>
              <a:t>Balance of power tips toward Pequots</a:t>
            </a:r>
          </a:p>
          <a:p>
            <a:endParaRPr lang="en-US" sz="3000" dirty="0"/>
          </a:p>
          <a:p>
            <a:pPr marL="0" indent="0">
              <a:buNone/>
            </a:pPr>
            <a:r>
              <a:rPr lang="en-US" sz="3000" dirty="0"/>
              <a:t>1633: </a:t>
            </a:r>
            <a:r>
              <a:rPr lang="en-US" sz="3000" dirty="0" err="1"/>
              <a:t>Tatobem</a:t>
            </a:r>
            <a:r>
              <a:rPr lang="en-US" sz="3000" dirty="0"/>
              <a:t> captured &amp; killed by Dutch</a:t>
            </a:r>
          </a:p>
          <a:p>
            <a:pPr lvl="1"/>
            <a:r>
              <a:rPr lang="en-US" sz="3000" dirty="0" err="1"/>
              <a:t>Sassacus</a:t>
            </a:r>
            <a:r>
              <a:rPr lang="en-US" sz="3000" dirty="0"/>
              <a:t> becomes his successor</a:t>
            </a:r>
          </a:p>
          <a:p>
            <a:pPr lvl="1"/>
            <a:r>
              <a:rPr lang="en-US" sz="3000" dirty="0"/>
              <a:t>Uncas feels he should be sachem</a:t>
            </a:r>
          </a:p>
        </p:txBody>
      </p:sp>
    </p:spTree>
    <p:extLst>
      <p:ext uri="{BB962C8B-B14F-4D97-AF65-F5344CB8AC3E}">
        <p14:creationId xmlns:p14="http://schemas.microsoft.com/office/powerpoint/2010/main" val="268478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696-3FF3-42A0-B665-C1E69007E0FA}"/>
              </a:ext>
            </a:extLst>
          </p:cNvPr>
          <p:cNvSpPr>
            <a:spLocks noGrp="1"/>
          </p:cNvSpPr>
          <p:nvPr>
            <p:ph type="title"/>
          </p:nvPr>
        </p:nvSpPr>
        <p:spPr>
          <a:xfrm>
            <a:off x="680321" y="753228"/>
            <a:ext cx="9613861" cy="1080938"/>
          </a:xfrm>
        </p:spPr>
        <p:txBody>
          <a:bodyPr/>
          <a:lstStyle/>
          <a:p>
            <a:r>
              <a:rPr lang="en-US" dirty="0"/>
              <a:t>The Rebellion</a:t>
            </a:r>
          </a:p>
        </p:txBody>
      </p:sp>
      <p:sp>
        <p:nvSpPr>
          <p:cNvPr id="3" name="Content Placeholder 2">
            <a:extLst>
              <a:ext uri="{FF2B5EF4-FFF2-40B4-BE49-F238E27FC236}">
                <a16:creationId xmlns:a16="http://schemas.microsoft.com/office/drawing/2014/main" id="{9240F583-FB09-475E-B043-12CC2C2507CA}"/>
              </a:ext>
            </a:extLst>
          </p:cNvPr>
          <p:cNvSpPr>
            <a:spLocks noGrp="1"/>
          </p:cNvSpPr>
          <p:nvPr>
            <p:ph idx="1"/>
          </p:nvPr>
        </p:nvSpPr>
        <p:spPr>
          <a:xfrm>
            <a:off x="680321" y="2336873"/>
            <a:ext cx="10732746" cy="3599316"/>
          </a:xfrm>
        </p:spPr>
        <p:txBody>
          <a:bodyPr>
            <a:noAutofit/>
          </a:bodyPr>
          <a:lstStyle/>
          <a:p>
            <a:pPr marL="0" indent="0">
              <a:buNone/>
            </a:pPr>
            <a:r>
              <a:rPr lang="en-US" sz="3000" dirty="0"/>
              <a:t>1634: Uncas rebels against </a:t>
            </a:r>
            <a:r>
              <a:rPr lang="en-US" sz="3000" dirty="0" err="1"/>
              <a:t>Sassacus</a:t>
            </a:r>
            <a:endParaRPr lang="en-US" sz="3000" dirty="0"/>
          </a:p>
          <a:p>
            <a:pPr lvl="1"/>
            <a:r>
              <a:rPr lang="en-US" sz="3000" dirty="0"/>
              <a:t>Has Narragansett support</a:t>
            </a:r>
          </a:p>
          <a:p>
            <a:pPr lvl="1"/>
            <a:r>
              <a:rPr lang="en-US" sz="3000" dirty="0"/>
              <a:t>Defeated; exiled </a:t>
            </a:r>
          </a:p>
          <a:p>
            <a:pPr marL="0" indent="0">
              <a:buNone/>
            </a:pPr>
            <a:endParaRPr lang="en-US" sz="3000" dirty="0"/>
          </a:p>
          <a:p>
            <a:pPr marL="0" indent="0">
              <a:buNone/>
            </a:pPr>
            <a:r>
              <a:rPr lang="en-US" sz="3000" dirty="0"/>
              <a:t>1635: Uncas allies with Puritans</a:t>
            </a:r>
          </a:p>
          <a:p>
            <a:pPr lvl="1"/>
            <a:r>
              <a:rPr lang="en-US" sz="3000" dirty="0"/>
              <a:t>Relationship with John Mason</a:t>
            </a:r>
          </a:p>
          <a:p>
            <a:pPr lvl="1"/>
            <a:r>
              <a:rPr lang="en-US" sz="3000" dirty="0"/>
              <a:t>Tells Jonathan Brewster of </a:t>
            </a:r>
            <a:r>
              <a:rPr lang="en-US" sz="3000" dirty="0" err="1"/>
              <a:t>Sassacus’s</a:t>
            </a:r>
            <a:r>
              <a:rPr lang="en-US" sz="3000" dirty="0"/>
              <a:t> plans to attack colonists on CT River</a:t>
            </a:r>
          </a:p>
        </p:txBody>
      </p:sp>
      <p:pic>
        <p:nvPicPr>
          <p:cNvPr id="2052" name="Picture 4" descr="http://pequotwar.org/wp-content/uploads/2010/02/Sassacus.jpg">
            <a:extLst>
              <a:ext uri="{FF2B5EF4-FFF2-40B4-BE49-F238E27FC236}">
                <a16:creationId xmlns:a16="http://schemas.microsoft.com/office/drawing/2014/main" id="{D1029CD4-DCAD-40D4-820F-3E796E4E1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3445" y="1245423"/>
            <a:ext cx="2904634" cy="3324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22CFB1-A8F9-4D2F-A8AF-696966F757DA}"/>
              </a:ext>
            </a:extLst>
          </p:cNvPr>
          <p:cNvSpPr txBox="1"/>
          <p:nvPr/>
        </p:nvSpPr>
        <p:spPr>
          <a:xfrm>
            <a:off x="8364128" y="4617189"/>
            <a:ext cx="3363268" cy="369332"/>
          </a:xfrm>
          <a:prstGeom prst="rect">
            <a:avLst/>
          </a:prstGeom>
          <a:noFill/>
        </p:spPr>
        <p:txBody>
          <a:bodyPr wrap="square" rtlCol="0">
            <a:spAutoFit/>
          </a:bodyPr>
          <a:lstStyle/>
          <a:p>
            <a:pPr algn="ctr"/>
            <a:r>
              <a:rPr lang="en-US" i="1" dirty="0" err="1"/>
              <a:t>Sassacus</a:t>
            </a:r>
            <a:endParaRPr lang="en-US" i="1" dirty="0"/>
          </a:p>
        </p:txBody>
      </p:sp>
    </p:spTree>
    <p:extLst>
      <p:ext uri="{BB962C8B-B14F-4D97-AF65-F5344CB8AC3E}">
        <p14:creationId xmlns:p14="http://schemas.microsoft.com/office/powerpoint/2010/main" val="151506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D80A-3D6E-449B-AF93-ED1A7D67A0DE}"/>
              </a:ext>
            </a:extLst>
          </p:cNvPr>
          <p:cNvSpPr>
            <a:spLocks noGrp="1"/>
          </p:cNvSpPr>
          <p:nvPr>
            <p:ph type="title"/>
          </p:nvPr>
        </p:nvSpPr>
        <p:spPr/>
        <p:txBody>
          <a:bodyPr/>
          <a:lstStyle/>
          <a:p>
            <a:r>
              <a:rPr lang="en-US" dirty="0"/>
              <a:t>The Pequot War (1636-1638)</a:t>
            </a:r>
          </a:p>
        </p:txBody>
      </p:sp>
      <p:sp>
        <p:nvSpPr>
          <p:cNvPr id="3" name="Content Placeholder 2">
            <a:extLst>
              <a:ext uri="{FF2B5EF4-FFF2-40B4-BE49-F238E27FC236}">
                <a16:creationId xmlns:a16="http://schemas.microsoft.com/office/drawing/2014/main" id="{4C82E351-4D4D-475F-BEC1-6BE28D0B73B7}"/>
              </a:ext>
            </a:extLst>
          </p:cNvPr>
          <p:cNvSpPr>
            <a:spLocks noGrp="1"/>
          </p:cNvSpPr>
          <p:nvPr>
            <p:ph idx="1"/>
          </p:nvPr>
        </p:nvSpPr>
        <p:spPr>
          <a:xfrm>
            <a:off x="680321" y="2336873"/>
            <a:ext cx="5952954" cy="3599316"/>
          </a:xfrm>
        </p:spPr>
        <p:txBody>
          <a:bodyPr>
            <a:normAutofit lnSpcReduction="10000"/>
          </a:bodyPr>
          <a:lstStyle/>
          <a:p>
            <a:r>
              <a:rPr lang="en-US" sz="3000" dirty="0"/>
              <a:t>Uncas allies with New England colonists against the Pequots</a:t>
            </a:r>
          </a:p>
          <a:p>
            <a:r>
              <a:rPr lang="en-US" sz="3000" dirty="0"/>
              <a:t>Mohegans participate in British attack against the Pequots near </a:t>
            </a:r>
            <a:r>
              <a:rPr lang="en-US" sz="3000" dirty="0" err="1"/>
              <a:t>Saybrook</a:t>
            </a:r>
            <a:r>
              <a:rPr lang="en-US" sz="3000" dirty="0"/>
              <a:t> and massacre at Mystic</a:t>
            </a:r>
          </a:p>
          <a:p>
            <a:r>
              <a:rPr lang="en-US" sz="3000" dirty="0"/>
              <a:t>The result is the attempted genocide of the Pequot people</a:t>
            </a:r>
          </a:p>
          <a:p>
            <a:endParaRPr lang="en-US" dirty="0"/>
          </a:p>
        </p:txBody>
      </p:sp>
      <p:pic>
        <p:nvPicPr>
          <p:cNvPr id="1026" name="Picture 2" descr="The Pequot War | Battlefields of the Pequot War">
            <a:extLst>
              <a:ext uri="{FF2B5EF4-FFF2-40B4-BE49-F238E27FC236}">
                <a16:creationId xmlns:a16="http://schemas.microsoft.com/office/drawing/2014/main" id="{30760D4D-E712-4F31-AEE4-D57B830BA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261" y="1703825"/>
            <a:ext cx="5114440" cy="4040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DA4D1C-655D-4759-B94C-6C726EFBD75C}"/>
              </a:ext>
            </a:extLst>
          </p:cNvPr>
          <p:cNvSpPr txBox="1"/>
          <p:nvPr/>
        </p:nvSpPr>
        <p:spPr>
          <a:xfrm>
            <a:off x="6757261" y="5744495"/>
            <a:ext cx="5114440" cy="646331"/>
          </a:xfrm>
          <a:prstGeom prst="rect">
            <a:avLst/>
          </a:prstGeom>
          <a:noFill/>
        </p:spPr>
        <p:txBody>
          <a:bodyPr wrap="square" rtlCol="0">
            <a:spAutoFit/>
          </a:bodyPr>
          <a:lstStyle/>
          <a:p>
            <a:pPr algn="ctr"/>
            <a:r>
              <a:rPr lang="en-US" i="1" dirty="0"/>
              <a:t>John Underhill’s engraving depicting the Mystic Massacre of 1637</a:t>
            </a:r>
          </a:p>
        </p:txBody>
      </p:sp>
    </p:spTree>
    <p:extLst>
      <p:ext uri="{BB962C8B-B14F-4D97-AF65-F5344CB8AC3E}">
        <p14:creationId xmlns:p14="http://schemas.microsoft.com/office/powerpoint/2010/main" val="2075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D80A-3D6E-449B-AF93-ED1A7D67A0DE}"/>
              </a:ext>
            </a:extLst>
          </p:cNvPr>
          <p:cNvSpPr>
            <a:spLocks noGrp="1"/>
          </p:cNvSpPr>
          <p:nvPr>
            <p:ph type="title"/>
          </p:nvPr>
        </p:nvSpPr>
        <p:spPr/>
        <p:txBody>
          <a:bodyPr/>
          <a:lstStyle/>
          <a:p>
            <a:r>
              <a:rPr lang="en-US" dirty="0"/>
              <a:t>The Aftermath of the War</a:t>
            </a:r>
          </a:p>
        </p:txBody>
      </p:sp>
      <p:sp>
        <p:nvSpPr>
          <p:cNvPr id="3" name="Content Placeholder 2">
            <a:extLst>
              <a:ext uri="{FF2B5EF4-FFF2-40B4-BE49-F238E27FC236}">
                <a16:creationId xmlns:a16="http://schemas.microsoft.com/office/drawing/2014/main" id="{4C82E351-4D4D-475F-BEC1-6BE28D0B73B7}"/>
              </a:ext>
            </a:extLst>
          </p:cNvPr>
          <p:cNvSpPr>
            <a:spLocks noGrp="1"/>
          </p:cNvSpPr>
          <p:nvPr>
            <p:ph idx="1"/>
          </p:nvPr>
        </p:nvSpPr>
        <p:spPr>
          <a:xfrm>
            <a:off x="680321" y="2336872"/>
            <a:ext cx="5952127" cy="4039543"/>
          </a:xfrm>
        </p:spPr>
        <p:txBody>
          <a:bodyPr>
            <a:normAutofit/>
          </a:bodyPr>
          <a:lstStyle/>
          <a:p>
            <a:r>
              <a:rPr lang="en-US" sz="3000" b="1" dirty="0"/>
              <a:t>1638: </a:t>
            </a:r>
            <a:r>
              <a:rPr lang="en-US" sz="3000" dirty="0"/>
              <a:t>Treaty of Hartford ended the war</a:t>
            </a:r>
          </a:p>
          <a:p>
            <a:pPr lvl="1"/>
            <a:r>
              <a:rPr lang="en-US" sz="2600" dirty="0"/>
              <a:t>Signed by English, Mohegans and Narragansetts</a:t>
            </a:r>
          </a:p>
          <a:p>
            <a:endParaRPr lang="en-US" sz="3000" dirty="0"/>
          </a:p>
          <a:p>
            <a:endParaRPr lang="en-US" dirty="0"/>
          </a:p>
        </p:txBody>
      </p:sp>
      <p:sp>
        <p:nvSpPr>
          <p:cNvPr id="5" name="Rectangle 4">
            <a:extLst>
              <a:ext uri="{FF2B5EF4-FFF2-40B4-BE49-F238E27FC236}">
                <a16:creationId xmlns:a16="http://schemas.microsoft.com/office/drawing/2014/main" id="{56C441D1-2877-4C8E-8BB3-A199D04863EE}"/>
              </a:ext>
            </a:extLst>
          </p:cNvPr>
          <p:cNvSpPr/>
          <p:nvPr/>
        </p:nvSpPr>
        <p:spPr>
          <a:xfrm>
            <a:off x="397566" y="4437423"/>
            <a:ext cx="11243322" cy="1938992"/>
          </a:xfrm>
          <a:prstGeom prst="rect">
            <a:avLst/>
          </a:prstGeom>
        </p:spPr>
        <p:txBody>
          <a:bodyPr wrap="square">
            <a:spAutoFit/>
          </a:bodyPr>
          <a:lstStyle/>
          <a:p>
            <a:pPr marL="457200" indent="-457200">
              <a:buFont typeface="Arial" panose="020B0604020202020204" pitchFamily="34" charset="0"/>
              <a:buChar char="•"/>
            </a:pPr>
            <a:r>
              <a:rPr lang="en-US" sz="3000" b="1" dirty="0">
                <a:solidFill>
                  <a:schemeClr val="bg1"/>
                </a:solidFill>
              </a:rPr>
              <a:t>Who benefitted from this Treaty and who ultimately would suffer?</a:t>
            </a:r>
          </a:p>
          <a:p>
            <a:pPr marL="457200" indent="-457200">
              <a:buFont typeface="Arial" panose="020B0604020202020204" pitchFamily="34" charset="0"/>
              <a:buChar char="•"/>
            </a:pPr>
            <a:r>
              <a:rPr lang="en-US" sz="3000" b="1" dirty="0">
                <a:solidFill>
                  <a:schemeClr val="bg1"/>
                </a:solidFill>
              </a:rPr>
              <a:t>What did the Treaty actually do and how did it impact the Pequot people?</a:t>
            </a:r>
          </a:p>
        </p:txBody>
      </p:sp>
      <p:pic>
        <p:nvPicPr>
          <p:cNvPr id="2050" name="Picture 2" descr="Treaty of Hartford (1638) - Wikipedia">
            <a:extLst>
              <a:ext uri="{FF2B5EF4-FFF2-40B4-BE49-F238E27FC236}">
                <a16:creationId xmlns:a16="http://schemas.microsoft.com/office/drawing/2014/main" id="{02B4991D-4A70-4B37-B205-72213C2DE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537" y="219770"/>
            <a:ext cx="2390400" cy="36476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A7E94A-22B2-4912-B477-212BDEF616F0}"/>
              </a:ext>
            </a:extLst>
          </p:cNvPr>
          <p:cNvSpPr txBox="1"/>
          <p:nvPr/>
        </p:nvSpPr>
        <p:spPr>
          <a:xfrm>
            <a:off x="6824517" y="3967760"/>
            <a:ext cx="5114440" cy="369332"/>
          </a:xfrm>
          <a:prstGeom prst="rect">
            <a:avLst/>
          </a:prstGeom>
          <a:noFill/>
        </p:spPr>
        <p:txBody>
          <a:bodyPr wrap="square" rtlCol="0">
            <a:spAutoFit/>
          </a:bodyPr>
          <a:lstStyle/>
          <a:p>
            <a:pPr algn="ctr"/>
            <a:r>
              <a:rPr lang="en-US" i="1" dirty="0"/>
              <a:t>1638 Treaty of Hartford</a:t>
            </a:r>
          </a:p>
        </p:txBody>
      </p:sp>
    </p:spTree>
    <p:extLst>
      <p:ext uri="{BB962C8B-B14F-4D97-AF65-F5344CB8AC3E}">
        <p14:creationId xmlns:p14="http://schemas.microsoft.com/office/powerpoint/2010/main" val="317667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D80A-3D6E-449B-AF93-ED1A7D67A0DE}"/>
              </a:ext>
            </a:extLst>
          </p:cNvPr>
          <p:cNvSpPr>
            <a:spLocks noGrp="1"/>
          </p:cNvSpPr>
          <p:nvPr>
            <p:ph type="title"/>
          </p:nvPr>
        </p:nvSpPr>
        <p:spPr/>
        <p:txBody>
          <a:bodyPr/>
          <a:lstStyle/>
          <a:p>
            <a:r>
              <a:rPr lang="en-US" dirty="0"/>
              <a:t>Treaty of Hartford (1638)</a:t>
            </a:r>
          </a:p>
        </p:txBody>
      </p:sp>
      <p:sp>
        <p:nvSpPr>
          <p:cNvPr id="3" name="Content Placeholder 2">
            <a:extLst>
              <a:ext uri="{FF2B5EF4-FFF2-40B4-BE49-F238E27FC236}">
                <a16:creationId xmlns:a16="http://schemas.microsoft.com/office/drawing/2014/main" id="{4C82E351-4D4D-475F-BEC1-6BE28D0B73B7}"/>
              </a:ext>
            </a:extLst>
          </p:cNvPr>
          <p:cNvSpPr>
            <a:spLocks noGrp="1"/>
          </p:cNvSpPr>
          <p:nvPr>
            <p:ph idx="1"/>
          </p:nvPr>
        </p:nvSpPr>
        <p:spPr>
          <a:xfrm>
            <a:off x="680321" y="2136914"/>
            <a:ext cx="10809314" cy="4239502"/>
          </a:xfrm>
        </p:spPr>
        <p:txBody>
          <a:bodyPr>
            <a:normAutofit lnSpcReduction="10000"/>
          </a:bodyPr>
          <a:lstStyle/>
          <a:p>
            <a:pPr marL="0" indent="0">
              <a:buNone/>
            </a:pPr>
            <a:r>
              <a:rPr lang="en-US" sz="3000" b="1" u="sng" dirty="0"/>
              <a:t>Pre-Reading Questions:</a:t>
            </a:r>
            <a:endParaRPr lang="en-US" sz="3000" u="sng" dirty="0"/>
          </a:p>
          <a:p>
            <a:pPr lvl="1"/>
            <a:r>
              <a:rPr lang="en-US" dirty="0"/>
              <a:t>What is a treaty?</a:t>
            </a:r>
          </a:p>
          <a:p>
            <a:pPr lvl="1"/>
            <a:r>
              <a:rPr lang="en-US" dirty="0"/>
              <a:t>Based on this definition, what can we assume will be in this treaty?</a:t>
            </a:r>
          </a:p>
          <a:p>
            <a:endParaRPr lang="en-US" sz="1500" dirty="0"/>
          </a:p>
          <a:p>
            <a:pPr marL="0" indent="0">
              <a:buNone/>
            </a:pPr>
            <a:r>
              <a:rPr lang="en-US" sz="3000" b="1" u="sng" dirty="0"/>
              <a:t>Source Line:</a:t>
            </a:r>
            <a:endParaRPr lang="en-US" sz="3000" u="sng" dirty="0"/>
          </a:p>
          <a:p>
            <a:pPr marL="0" indent="0">
              <a:buNone/>
            </a:pPr>
            <a:r>
              <a:rPr lang="en-US" dirty="0">
                <a:solidFill>
                  <a:schemeClr val="bg1"/>
                </a:solidFill>
              </a:rPr>
              <a:t>“Articles of Agreement between the Colony of Connecticut and the Indian sachems, Dated 1638.”</a:t>
            </a:r>
          </a:p>
          <a:p>
            <a:pPr marL="0" indent="0">
              <a:buNone/>
            </a:pPr>
            <a:endParaRPr lang="en-US" dirty="0">
              <a:solidFill>
                <a:schemeClr val="bg1"/>
              </a:solidFill>
            </a:endParaRPr>
          </a:p>
          <a:p>
            <a:pPr lvl="1"/>
            <a:r>
              <a:rPr lang="en-US" dirty="0"/>
              <a:t>From whose Point of View was this document written?</a:t>
            </a:r>
          </a:p>
          <a:p>
            <a:pPr lvl="1"/>
            <a:r>
              <a:rPr lang="en-US" dirty="0"/>
              <a:t>What Historical Context do we need to consider when reading this document?</a:t>
            </a:r>
          </a:p>
          <a:p>
            <a:pPr lvl="1"/>
            <a:r>
              <a:rPr lang="en-US" dirty="0"/>
              <a:t>Who is the intended Audience?</a:t>
            </a:r>
          </a:p>
          <a:p>
            <a:pPr marL="0" indent="0">
              <a:buNone/>
            </a:pPr>
            <a:endParaRPr lang="en-US" dirty="0"/>
          </a:p>
        </p:txBody>
      </p:sp>
      <p:sp>
        <p:nvSpPr>
          <p:cNvPr id="4" name="Rectangle: Rounded Corners 3">
            <a:extLst>
              <a:ext uri="{FF2B5EF4-FFF2-40B4-BE49-F238E27FC236}">
                <a16:creationId xmlns:a16="http://schemas.microsoft.com/office/drawing/2014/main" id="{E4E76766-DAFF-4231-86CD-C2DF5F3CEF94}"/>
              </a:ext>
            </a:extLst>
          </p:cNvPr>
          <p:cNvSpPr/>
          <p:nvPr/>
        </p:nvSpPr>
        <p:spPr>
          <a:xfrm>
            <a:off x="7413171" y="359229"/>
            <a:ext cx="4555672" cy="230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bg1"/>
                </a:solidFill>
              </a:rPr>
              <a:t>“binding formal agreement or contract between two or more subjects of international law.”</a:t>
            </a:r>
          </a:p>
        </p:txBody>
      </p:sp>
    </p:spTree>
    <p:extLst>
      <p:ext uri="{BB962C8B-B14F-4D97-AF65-F5344CB8AC3E}">
        <p14:creationId xmlns:p14="http://schemas.microsoft.com/office/powerpoint/2010/main" val="298300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D80A-3D6E-449B-AF93-ED1A7D67A0DE}"/>
              </a:ext>
            </a:extLst>
          </p:cNvPr>
          <p:cNvSpPr>
            <a:spLocks noGrp="1"/>
          </p:cNvSpPr>
          <p:nvPr>
            <p:ph type="title"/>
          </p:nvPr>
        </p:nvSpPr>
        <p:spPr/>
        <p:txBody>
          <a:bodyPr/>
          <a:lstStyle/>
          <a:p>
            <a:r>
              <a:rPr lang="en-US" dirty="0"/>
              <a:t>Treaty of Hartford (1638)- Paragraph 1</a:t>
            </a:r>
          </a:p>
        </p:txBody>
      </p:sp>
      <p:sp>
        <p:nvSpPr>
          <p:cNvPr id="3" name="Content Placeholder 2">
            <a:extLst>
              <a:ext uri="{FF2B5EF4-FFF2-40B4-BE49-F238E27FC236}">
                <a16:creationId xmlns:a16="http://schemas.microsoft.com/office/drawing/2014/main" id="{4C82E351-4D4D-475F-BEC1-6BE28D0B73B7}"/>
              </a:ext>
            </a:extLst>
          </p:cNvPr>
          <p:cNvSpPr>
            <a:spLocks noGrp="1"/>
          </p:cNvSpPr>
          <p:nvPr>
            <p:ph idx="1"/>
          </p:nvPr>
        </p:nvSpPr>
        <p:spPr>
          <a:xfrm>
            <a:off x="680321" y="2136914"/>
            <a:ext cx="10809314" cy="4239502"/>
          </a:xfrm>
        </p:spPr>
        <p:txBody>
          <a:bodyPr>
            <a:normAutofit fontScale="85000" lnSpcReduction="20000"/>
          </a:bodyPr>
          <a:lstStyle/>
          <a:p>
            <a:pPr marL="0" indent="0">
              <a:buNone/>
            </a:pPr>
            <a:r>
              <a:rPr lang="en-US" sz="3500" dirty="0">
                <a:solidFill>
                  <a:schemeClr val="bg1"/>
                </a:solidFill>
              </a:rPr>
              <a:t>A covenant and agreement made between the English inhabiting the jurisdiction of the River of Connecticut of the one part and </a:t>
            </a:r>
            <a:r>
              <a:rPr lang="en-US" sz="3500" dirty="0" err="1">
                <a:solidFill>
                  <a:schemeClr val="bg1"/>
                </a:solidFill>
              </a:rPr>
              <a:t>Miantonomo</a:t>
            </a:r>
            <a:r>
              <a:rPr lang="en-US" sz="3500" dirty="0">
                <a:solidFill>
                  <a:schemeClr val="bg1"/>
                </a:solidFill>
              </a:rPr>
              <a:t>, the Chief Sachem of the Narragansetts, in the behalf of himself and the other chief sachems there, and </a:t>
            </a:r>
            <a:r>
              <a:rPr lang="en-US" sz="3500" dirty="0" err="1">
                <a:solidFill>
                  <a:schemeClr val="bg1"/>
                </a:solidFill>
              </a:rPr>
              <a:t>Poquiam</a:t>
            </a:r>
            <a:r>
              <a:rPr lang="en-US" sz="3500" dirty="0">
                <a:solidFill>
                  <a:schemeClr val="bg1"/>
                </a:solidFill>
              </a:rPr>
              <a:t> or Uncas, the Chief Sachem of the Indians called the Mohegans, in the behalf of himself and the sachems under him, as </a:t>
            </a:r>
            <a:r>
              <a:rPr lang="en-US" sz="3500" dirty="0" err="1">
                <a:solidFill>
                  <a:schemeClr val="bg1"/>
                </a:solidFill>
              </a:rPr>
              <a:t>followeth</a:t>
            </a:r>
            <a:r>
              <a:rPr lang="en-US" sz="3500" dirty="0">
                <a:solidFill>
                  <a:schemeClr val="bg1"/>
                </a:solidFill>
              </a:rPr>
              <a:t> at Hartford, the 21st September 1638.</a:t>
            </a:r>
          </a:p>
          <a:p>
            <a:pPr marL="0" indent="0">
              <a:buNone/>
            </a:pPr>
            <a:endParaRPr lang="en-US" dirty="0">
              <a:solidFill>
                <a:schemeClr val="bg1"/>
              </a:solidFill>
            </a:endParaRPr>
          </a:p>
          <a:p>
            <a:pPr lvl="1"/>
            <a:r>
              <a:rPr lang="en-US" sz="3200" dirty="0"/>
              <a:t>How does this paragraph help to add to our understanding of sourcing?</a:t>
            </a:r>
          </a:p>
          <a:p>
            <a:pPr lvl="1"/>
            <a:r>
              <a:rPr lang="en-US" sz="3200" dirty="0"/>
              <a:t>What do you predict will be included in the rest of the treaty?</a:t>
            </a:r>
          </a:p>
          <a:p>
            <a:pPr marL="0" indent="0">
              <a:buNone/>
            </a:pPr>
            <a:endParaRPr lang="en-US" dirty="0"/>
          </a:p>
        </p:txBody>
      </p:sp>
    </p:spTree>
    <p:extLst>
      <p:ext uri="{BB962C8B-B14F-4D97-AF65-F5344CB8AC3E}">
        <p14:creationId xmlns:p14="http://schemas.microsoft.com/office/powerpoint/2010/main" val="211481204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198</TotalTime>
  <Words>4441</Words>
  <Application>Microsoft Office PowerPoint</Application>
  <PresentationFormat>Widescreen</PresentationFormat>
  <Paragraphs>189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vt:lpstr>
      <vt:lpstr>Berlin</vt:lpstr>
      <vt:lpstr>The Treaty of Hartford  of 1638</vt:lpstr>
      <vt:lpstr>European Invasion</vt:lpstr>
      <vt:lpstr>The Pequots and the Mohegans</vt:lpstr>
      <vt:lpstr>Pequot Authority</vt:lpstr>
      <vt:lpstr>The Rebellion</vt:lpstr>
      <vt:lpstr>The Pequot War (1636-1638)</vt:lpstr>
      <vt:lpstr>The Aftermath of the War</vt:lpstr>
      <vt:lpstr>Treaty of Hartford (1638)</vt:lpstr>
      <vt:lpstr>Treaty of Hartford (1638)- Paragraph 1</vt:lpstr>
      <vt:lpstr>Treaty of Hartford (1638)- Paragraph 2</vt:lpstr>
      <vt:lpstr>Treaty of Hartford (1638)- Paragraph 3</vt:lpstr>
      <vt:lpstr>Treaty of Hartford (1638)- Paragraph 4</vt:lpstr>
      <vt:lpstr>Treaty of Hartford (1638)- Paragraph 5</vt:lpstr>
      <vt:lpstr>Treaty of Hartford (1638)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Treaty of Hartford  of 1638</dc:title>
  <dc:creator>Gomez, Rebecca</dc:creator>
  <cp:lastModifiedBy>Gomez, Rebecca</cp:lastModifiedBy>
  <cp:revision>13</cp:revision>
  <cp:lastPrinted>2024-03-11T14:39:27Z</cp:lastPrinted>
  <dcterms:created xsi:type="dcterms:W3CDTF">2024-03-08T19:48:34Z</dcterms:created>
  <dcterms:modified xsi:type="dcterms:W3CDTF">2024-03-11T14:43:32Z</dcterms:modified>
</cp:coreProperties>
</file>